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sldIdLst>
    <p:sldId id="352" r:id="rId2"/>
    <p:sldId id="353" r:id="rId3"/>
    <p:sldId id="354" r:id="rId4"/>
    <p:sldId id="322" r:id="rId5"/>
    <p:sldId id="257" r:id="rId6"/>
    <p:sldId id="258" r:id="rId7"/>
    <p:sldId id="265" r:id="rId8"/>
    <p:sldId id="296" r:id="rId9"/>
    <p:sldId id="297" r:id="rId10"/>
    <p:sldId id="298" r:id="rId11"/>
    <p:sldId id="299" r:id="rId12"/>
    <p:sldId id="284" r:id="rId13"/>
    <p:sldId id="360" r:id="rId14"/>
    <p:sldId id="361" r:id="rId15"/>
    <p:sldId id="288" r:id="rId16"/>
    <p:sldId id="283" r:id="rId17"/>
    <p:sldId id="362" r:id="rId18"/>
    <p:sldId id="336" r:id="rId19"/>
    <p:sldId id="275" r:id="rId20"/>
    <p:sldId id="276" r:id="rId21"/>
    <p:sldId id="333" r:id="rId22"/>
    <p:sldId id="334" r:id="rId23"/>
    <p:sldId id="301" r:id="rId24"/>
    <p:sldId id="358" r:id="rId25"/>
    <p:sldId id="359" r:id="rId26"/>
    <p:sldId id="355" r:id="rId27"/>
    <p:sldId id="356" r:id="rId28"/>
    <p:sldId id="357" r:id="rId29"/>
    <p:sldId id="316" r:id="rId30"/>
    <p:sldId id="335" r:id="rId31"/>
    <p:sldId id="318" r:id="rId32"/>
    <p:sldId id="319" r:id="rId33"/>
    <p:sldId id="346" r:id="rId34"/>
    <p:sldId id="347" r:id="rId35"/>
    <p:sldId id="348" r:id="rId36"/>
    <p:sldId id="349" r:id="rId37"/>
    <p:sldId id="340" r:id="rId38"/>
    <p:sldId id="308" r:id="rId39"/>
    <p:sldId id="309" r:id="rId40"/>
    <p:sldId id="290" r:id="rId41"/>
    <p:sldId id="325" r:id="rId42"/>
    <p:sldId id="326" r:id="rId43"/>
    <p:sldId id="327" r:id="rId44"/>
    <p:sldId id="338" r:id="rId45"/>
    <p:sldId id="339" r:id="rId46"/>
    <p:sldId id="341" r:id="rId47"/>
    <p:sldId id="342" r:id="rId48"/>
    <p:sldId id="343"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59" autoAdjust="0"/>
    <p:restoredTop sz="86380" autoAdjust="0"/>
  </p:normalViewPr>
  <p:slideViewPr>
    <p:cSldViewPr>
      <p:cViewPr>
        <p:scale>
          <a:sx n="66" d="100"/>
          <a:sy n="66" d="100"/>
        </p:scale>
        <p:origin x="-2142" y="-258"/>
      </p:cViewPr>
      <p:guideLst>
        <p:guide orient="horz" pos="2160"/>
        <p:guide pos="2880"/>
      </p:guideLst>
    </p:cSldViewPr>
  </p:slideViewPr>
  <p:outlineViewPr>
    <p:cViewPr>
      <p:scale>
        <a:sx n="33" d="100"/>
        <a:sy n="33" d="100"/>
      </p:scale>
      <p:origin x="270" y="123624"/>
    </p:cViewPr>
  </p:outlineViewPr>
  <p:notesTextViewPr>
    <p:cViewPr>
      <p:scale>
        <a:sx n="20" d="100"/>
        <a:sy n="2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harles%20Hansen\AppData\Local\Microsoft\Windows\Temporary%20Internet%20Files\Content.Outlook\IC16OFUO\Log%20h%20vs%20C%20(3)%20(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a-DK"/>
  <c:clrMapOvr bg1="lt1" tx1="dk1" bg2="lt2" tx2="dk2" accent1="accent1" accent2="accent2" accent3="accent3" accent4="accent4" accent5="accent5" accent6="accent6" hlink="hlink" folHlink="folHlink"/>
  <c:chart>
    <c:title>
      <c:tx>
        <c:rich>
          <a:bodyPr/>
          <a:lstStyle/>
          <a:p>
            <a:pPr>
              <a:defRPr/>
            </a:pPr>
            <a:r>
              <a:rPr lang="en-US"/>
              <a:t>Correlation of log(h) with C</a:t>
            </a:r>
          </a:p>
        </c:rich>
      </c:tx>
      <c:layout/>
    </c:title>
    <c:plotArea>
      <c:layout/>
      <c:scatterChart>
        <c:scatterStyle val="lineMarker"/>
        <c:ser>
          <c:idx val="0"/>
          <c:order val="0"/>
          <c:spPr>
            <a:ln w="28575">
              <a:noFill/>
            </a:ln>
          </c:spPr>
          <c:trendline>
            <c:trendlineType val="linear"/>
          </c:trendline>
          <c:xVal>
            <c:numRef>
              <c:f>Sheet1!$D$3:$D$8</c:f>
              <c:numCache>
                <c:formatCode>General</c:formatCode>
                <c:ptCount val="6"/>
                <c:pt idx="0">
                  <c:v>0.35100000000000031</c:v>
                </c:pt>
                <c:pt idx="1">
                  <c:v>0.26800000000000002</c:v>
                </c:pt>
                <c:pt idx="2">
                  <c:v>0.18100000000000024</c:v>
                </c:pt>
                <c:pt idx="3">
                  <c:v>0.17600000000000021</c:v>
                </c:pt>
                <c:pt idx="4">
                  <c:v>7.6000000000000123E-2</c:v>
                </c:pt>
                <c:pt idx="5">
                  <c:v>0.67600000000000882</c:v>
                </c:pt>
              </c:numCache>
            </c:numRef>
          </c:xVal>
          <c:yVal>
            <c:numRef>
              <c:f>Sheet1!$E$3:$E$8</c:f>
              <c:numCache>
                <c:formatCode>General</c:formatCode>
                <c:ptCount val="6"/>
                <c:pt idx="0">
                  <c:v>-5.109</c:v>
                </c:pt>
                <c:pt idx="1">
                  <c:v>-5.9172000000000002</c:v>
                </c:pt>
                <c:pt idx="2">
                  <c:v>-6.8267999999999995</c:v>
                </c:pt>
                <c:pt idx="3">
                  <c:v>-6.9280999999999997</c:v>
                </c:pt>
                <c:pt idx="4">
                  <c:v>-7.8356500000000002</c:v>
                </c:pt>
                <c:pt idx="5">
                  <c:v>-3</c:v>
                </c:pt>
              </c:numCache>
            </c:numRef>
          </c:yVal>
        </c:ser>
        <c:axId val="149646720"/>
        <c:axId val="149685760"/>
      </c:scatterChart>
      <c:valAx>
        <c:axId val="149646720"/>
        <c:scaling>
          <c:orientation val="minMax"/>
        </c:scaling>
        <c:axPos val="b"/>
        <c:title>
          <c:tx>
            <c:rich>
              <a:bodyPr/>
              <a:lstStyle/>
              <a:p>
                <a:pPr>
                  <a:defRPr/>
                </a:pPr>
                <a:r>
                  <a:rPr lang="en-US"/>
                  <a:t>C (Saturated Vol Fraction)</a:t>
                </a:r>
              </a:p>
            </c:rich>
          </c:tx>
          <c:layout/>
        </c:title>
        <c:numFmt formatCode="General" sourceLinked="1"/>
        <c:tickLblPos val="nextTo"/>
        <c:crossAx val="149685760"/>
        <c:crossesAt val="-8"/>
        <c:crossBetween val="midCat"/>
      </c:valAx>
      <c:valAx>
        <c:axId val="149685760"/>
        <c:scaling>
          <c:orientation val="minMax"/>
          <c:max val="-3"/>
          <c:min val="-8"/>
        </c:scaling>
        <c:axPos val="l"/>
        <c:majorGridlines/>
        <c:title>
          <c:tx>
            <c:rich>
              <a:bodyPr rot="-5400000" vert="horz"/>
              <a:lstStyle/>
              <a:p>
                <a:pPr>
                  <a:defRPr/>
                </a:pPr>
                <a:r>
                  <a:rPr lang="en-US"/>
                  <a:t>log(h)</a:t>
                </a:r>
              </a:p>
            </c:rich>
          </c:tx>
          <c:layout/>
        </c:title>
        <c:numFmt formatCode="General" sourceLinked="1"/>
        <c:tickLblPos val="nextTo"/>
        <c:crossAx val="149646720"/>
        <c:crosses val="autoZero"/>
        <c:crossBetween val="midCat"/>
      </c:valAx>
    </c:plotArea>
    <c:plotVisOnly val="1"/>
    <c:dispBlanksAs val="gap"/>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59D18ED-C706-4340-8049-B4F866560874}" type="datetimeFigureOut">
              <a:rPr lang="en-US"/>
              <a:pPr>
                <a:defRPr/>
              </a:pPr>
              <a:t>5/22/2013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6CC7D98-11BD-4AE6-B845-8294F8E177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a:p>
        </p:txBody>
      </p:sp>
      <p:sp>
        <p:nvSpPr>
          <p:cNvPr id="4" name="Slide Number Placeholder 3"/>
          <p:cNvSpPr>
            <a:spLocks noGrp="1"/>
          </p:cNvSpPr>
          <p:nvPr>
            <p:ph type="sldNum" sz="quarter" idx="10"/>
          </p:nvPr>
        </p:nvSpPr>
        <p:spPr/>
        <p:txBody>
          <a:bodyPr/>
          <a:lstStyle/>
          <a:p>
            <a:pPr>
              <a:defRPr/>
            </a:pPr>
            <a:fld id="{16CC7D98-11BD-4AE6-B845-8294F8E177A3}" type="slidenum">
              <a:rPr lang="en-US" smtClean="0"/>
              <a:pPr>
                <a:defRPr/>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pPr>
              <a:defRPr/>
            </a:pPr>
            <a:fld id="{16CC7D98-11BD-4AE6-B845-8294F8E177A3}" type="slidenum">
              <a:rPr lang="en-US" smtClean="0"/>
              <a:pPr>
                <a:defRPr/>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pPr>
              <a:defRPr/>
            </a:pPr>
            <a:fld id="{16CC7D98-11BD-4AE6-B845-8294F8E177A3}" type="slidenum">
              <a:rPr lang="en-US" smtClean="0"/>
              <a:pPr>
                <a:defRPr/>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pPr>
              <a:defRPr/>
            </a:pPr>
            <a:fld id="{16CC7D98-11BD-4AE6-B845-8294F8E177A3}" type="slidenum">
              <a:rPr lang="en-US" smtClean="0"/>
              <a:pPr>
                <a:defRPr/>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latin typeface="Arial" pitchFamily="34"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latin typeface="Arial" pitchFamily="34" charset="0"/>
            </a:endParaRPr>
          </a:p>
        </p:txBody>
      </p:sp>
      <p:sp>
        <p:nvSpPr>
          <p:cNvPr id="4710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4710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B3541AEA-441C-4A7D-BB4B-ECBF8553536C}"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352BC63-18C6-4DF7-AF02-9D106B958019}"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B4CFD66-DE0A-49D1-9C14-E46DADB58700}"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132B9B8-582B-4568-B657-6915E67932E7}"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836AE4-6C52-4F27-9D2F-0E1BB072CE0E}"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192F02-21FE-4DD6-879A-CF336FB731C4}"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4BBB971-CFD5-46FC-9CBA-C5059B6E179C}"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C23A10B-20E1-4C59-A170-9B549583BDB6}"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31066FA-FA02-43FF-9AA0-D71BA37549F0}"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DEE94FE-856E-41C8-A066-90D854009021}"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A2F1B5A-C67F-4C1B-ACC2-0D1B6F307E81}"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85561C5-434F-43F5-94DD-060B12437392}"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608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460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4608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253BC507-44F3-444F-8116-3F0D61BEABC2}" type="slidenum">
              <a:rPr lang="en-US" altLang="en-US"/>
              <a:pPr>
                <a:defRPr/>
              </a:pPr>
              <a:t>‹#›</a:t>
            </a:fld>
            <a:endParaRPr lang="en-US" altLang="en-US"/>
          </a:p>
        </p:txBody>
      </p:sp>
      <p:sp>
        <p:nvSpPr>
          <p:cNvPr id="4608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latin typeface="Arial" pitchFamily="34" charset="0"/>
            </a:endParaRPr>
          </a:p>
        </p:txBody>
      </p:sp>
      <p:sp>
        <p:nvSpPr>
          <p:cNvPr id="4608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latin typeface="Arial" pitchFamily="34" charset="0"/>
            </a:endParaRPr>
          </a:p>
        </p:txBody>
      </p:sp>
    </p:spTree>
  </p:cSld>
  <p:clrMap bg1="lt1" tx1="dk1" bg2="lt2" tx2="dk2" accent1="accent1" accent2="accent2" accent3="accent3" accent4="accent4" accent5="accent5" accent6="accent6" hlink="hlink" folHlink="folHlink"/>
  <p:sldLayoutIdLst>
    <p:sldLayoutId id="2147483804"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4.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emf"/><Relationship Id="rId18" Type="http://schemas.openxmlformats.org/officeDocument/2006/relationships/image" Target="../media/image20.emf"/><Relationship Id="rId3" Type="http://schemas.openxmlformats.org/officeDocument/2006/relationships/image" Target="../media/image5.emf"/><Relationship Id="rId21" Type="http://schemas.openxmlformats.org/officeDocument/2006/relationships/image" Target="../media/image23.emf"/><Relationship Id="rId7" Type="http://schemas.openxmlformats.org/officeDocument/2006/relationships/image" Target="../media/image9.emf"/><Relationship Id="rId12" Type="http://schemas.openxmlformats.org/officeDocument/2006/relationships/image" Target="../media/image14.emf"/><Relationship Id="rId17" Type="http://schemas.openxmlformats.org/officeDocument/2006/relationships/image" Target="../media/image19.emf"/><Relationship Id="rId2" Type="http://schemas.openxmlformats.org/officeDocument/2006/relationships/image" Target="../media/image4.emf"/><Relationship Id="rId16" Type="http://schemas.openxmlformats.org/officeDocument/2006/relationships/image" Target="../media/image18.emf"/><Relationship Id="rId20" Type="http://schemas.openxmlformats.org/officeDocument/2006/relationships/image" Target="../media/image22.emf"/><Relationship Id="rId1" Type="http://schemas.openxmlformats.org/officeDocument/2006/relationships/slideLayout" Target="../slideLayouts/slideLayout7.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5" Type="http://schemas.openxmlformats.org/officeDocument/2006/relationships/image" Target="../media/image17.emf"/><Relationship Id="rId10" Type="http://schemas.openxmlformats.org/officeDocument/2006/relationships/image" Target="../media/image12.emf"/><Relationship Id="rId19" Type="http://schemas.openxmlformats.org/officeDocument/2006/relationships/image" Target="../media/image21.emf"/><Relationship Id="rId4" Type="http://schemas.openxmlformats.org/officeDocument/2006/relationships/image" Target="../media/image6.emf"/><Relationship Id="rId9" Type="http://schemas.openxmlformats.org/officeDocument/2006/relationships/image" Target="../media/image11.emf"/><Relationship Id="rId14" Type="http://schemas.openxmlformats.org/officeDocument/2006/relationships/image" Target="../media/image16.emf"/><Relationship Id="rId22"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hansen-solubility.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Nordic Polymer Days 2013 </a:t>
            </a:r>
            <a:br>
              <a:rPr lang="en-US" sz="4400" b="1" dirty="0" smtClean="0"/>
            </a:br>
            <a:r>
              <a:rPr lang="en-US" sz="4400" b="1" dirty="0" smtClean="0"/>
              <a:t>Truly Nordic</a:t>
            </a:r>
            <a:endParaRPr lang="en-US" sz="4400" b="1" dirty="0"/>
          </a:p>
        </p:txBody>
      </p:sp>
      <p:sp>
        <p:nvSpPr>
          <p:cNvPr id="3" name="Content Placeholder 2"/>
          <p:cNvSpPr>
            <a:spLocks noGrp="1"/>
          </p:cNvSpPr>
          <p:nvPr>
            <p:ph idx="1"/>
          </p:nvPr>
        </p:nvSpPr>
        <p:spPr/>
        <p:txBody>
          <a:bodyPr/>
          <a:lstStyle/>
          <a:p>
            <a:endParaRPr lang="en-US" dirty="0" smtClean="0"/>
          </a:p>
          <a:p>
            <a:r>
              <a:rPr lang="en-US" dirty="0" err="1" smtClean="0"/>
              <a:t>Svenska</a:t>
            </a:r>
            <a:r>
              <a:rPr lang="en-US" dirty="0" smtClean="0"/>
              <a:t> </a:t>
            </a:r>
            <a:r>
              <a:rPr lang="en-US" dirty="0" err="1" smtClean="0"/>
              <a:t>Kemistsamfundets</a:t>
            </a:r>
            <a:r>
              <a:rPr lang="en-US" dirty="0" smtClean="0"/>
              <a:t> </a:t>
            </a:r>
            <a:r>
              <a:rPr lang="en-US" dirty="0" err="1" smtClean="0"/>
              <a:t>Polymerdagar</a:t>
            </a:r>
            <a:r>
              <a:rPr lang="en-US" dirty="0" smtClean="0"/>
              <a:t> 1963 organized by Prof. </a:t>
            </a:r>
            <a:r>
              <a:rPr lang="en-US" dirty="0" err="1" smtClean="0"/>
              <a:t>Bengt</a:t>
            </a:r>
            <a:r>
              <a:rPr lang="en-US" dirty="0" smtClean="0"/>
              <a:t> </a:t>
            </a:r>
            <a:r>
              <a:rPr lang="en-US" dirty="0" err="1" smtClean="0"/>
              <a:t>Rånby</a:t>
            </a:r>
            <a:endParaRPr lang="en-US" dirty="0" smtClean="0"/>
          </a:p>
          <a:p>
            <a:r>
              <a:rPr lang="en-US" dirty="0" smtClean="0"/>
              <a:t>15 Presentations from Sweden</a:t>
            </a:r>
          </a:p>
          <a:p>
            <a:r>
              <a:rPr lang="en-US" dirty="0" smtClean="0"/>
              <a:t>2 Presentations from USA</a:t>
            </a:r>
          </a:p>
          <a:p>
            <a:r>
              <a:rPr lang="en-US" dirty="0" smtClean="0"/>
              <a:t>1 Presentation from Denmark by a graduate student named Charles M. Hansen</a:t>
            </a:r>
          </a:p>
          <a:p>
            <a:r>
              <a:rPr lang="en-US" dirty="0" smtClean="0"/>
              <a:t>The “Nordic” requirement, presentations from at least two Nordic countries, was fulfilled.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381000"/>
            <a:ext cx="8229600" cy="1139825"/>
          </a:xfrm>
        </p:spPr>
        <p:txBody>
          <a:bodyPr/>
          <a:lstStyle/>
          <a:p>
            <a:pPr algn="ctr" eaLnBrk="1" hangingPunct="1"/>
            <a:r>
              <a:rPr lang="da-DK" sz="3000" dirty="0" smtClean="0"/>
              <a:t>CORRECTIONS FOR SURFACE RESISTANCE FOR D</a:t>
            </a:r>
            <a:r>
              <a:rPr lang="da-DK" sz="3000" baseline="-25000" dirty="0" smtClean="0"/>
              <a:t>0 </a:t>
            </a:r>
            <a:r>
              <a:rPr lang="da-DK" sz="3000" dirty="0" smtClean="0"/>
              <a:t>= CONST.</a:t>
            </a:r>
            <a:br>
              <a:rPr lang="da-DK" sz="3000" dirty="0" smtClean="0"/>
            </a:br>
            <a:r>
              <a:rPr lang="da-DK" sz="3000" dirty="0" smtClean="0"/>
              <a:t>B = hL/D</a:t>
            </a:r>
            <a:r>
              <a:rPr lang="da-DK" sz="3000" baseline="-25000" dirty="0" smtClean="0"/>
              <a:t>0</a:t>
            </a:r>
            <a:r>
              <a:rPr lang="da-DK" sz="3000" dirty="0" smtClean="0"/>
              <a:t> = R</a:t>
            </a:r>
            <a:r>
              <a:rPr lang="da-DK" sz="3000" baseline="-25000" dirty="0" smtClean="0"/>
              <a:t>d</a:t>
            </a:r>
            <a:r>
              <a:rPr lang="da-DK" sz="3000" dirty="0" smtClean="0"/>
              <a:t>/R</a:t>
            </a:r>
            <a:r>
              <a:rPr lang="da-DK" sz="3000" baseline="-25000" dirty="0" smtClean="0"/>
              <a:t>s</a:t>
            </a:r>
            <a:endParaRPr lang="en-US" sz="3000" baseline="-25000" dirty="0" smtClean="0"/>
          </a:p>
        </p:txBody>
      </p:sp>
      <p:sp>
        <p:nvSpPr>
          <p:cNvPr id="18435" name="Rectangle 3"/>
          <p:cNvSpPr>
            <a:spLocks noGrp="1" noChangeArrowheads="1"/>
          </p:cNvSpPr>
          <p:nvPr>
            <p:ph type="body" idx="1"/>
          </p:nvPr>
        </p:nvSpPr>
        <p:spPr>
          <a:xfrm>
            <a:off x="457200" y="1905000"/>
            <a:ext cx="8229600" cy="4114800"/>
          </a:xfrm>
        </p:spPr>
        <p:txBody>
          <a:bodyPr/>
          <a:lstStyle/>
          <a:p>
            <a:pPr eaLnBrk="1" hangingPunct="1">
              <a:buFont typeface="Wingdings" pitchFamily="2" charset="2"/>
              <a:buNone/>
            </a:pPr>
            <a:r>
              <a:rPr lang="en-US" dirty="0" smtClean="0"/>
              <a:t>			B		1/B		F</a:t>
            </a:r>
            <a:r>
              <a:rPr lang="en-US" baseline="-25000" dirty="0" smtClean="0"/>
              <a:t>B</a:t>
            </a:r>
            <a:endParaRPr lang="en-US" baseline="-25000" dirty="0" smtClean="0">
              <a:sym typeface="Symbol" pitchFamily="18" charset="2"/>
            </a:endParaRPr>
          </a:p>
          <a:p>
            <a:pPr eaLnBrk="1" hangingPunct="1">
              <a:buFont typeface="Wingdings" pitchFamily="2" charset="2"/>
              <a:buNone/>
            </a:pPr>
            <a:r>
              <a:rPr lang="en-US" dirty="0" smtClean="0">
                <a:sym typeface="Symbol" pitchFamily="18" charset="2"/>
              </a:rPr>
              <a:t>			</a:t>
            </a:r>
            <a:r>
              <a:rPr lang="en-US" dirty="0" smtClean="0"/>
              <a:t>		0		1.0</a:t>
            </a:r>
          </a:p>
          <a:p>
            <a:pPr eaLnBrk="1" hangingPunct="1">
              <a:buFont typeface="Wingdings" pitchFamily="2" charset="2"/>
              <a:buNone/>
            </a:pPr>
            <a:r>
              <a:rPr lang="en-US" dirty="0" smtClean="0"/>
              <a:t>			10		0.1		1.45</a:t>
            </a:r>
          </a:p>
          <a:p>
            <a:pPr eaLnBrk="1" hangingPunct="1">
              <a:buFont typeface="Wingdings" pitchFamily="2" charset="2"/>
              <a:buNone/>
            </a:pPr>
            <a:r>
              <a:rPr lang="en-US" dirty="0" smtClean="0"/>
              <a:t>			2		0.5		3.14</a:t>
            </a:r>
          </a:p>
          <a:p>
            <a:pPr eaLnBrk="1" hangingPunct="1">
              <a:buFont typeface="Wingdings" pitchFamily="2" charset="2"/>
              <a:buNone/>
            </a:pPr>
            <a:r>
              <a:rPr lang="en-US" dirty="0" smtClean="0"/>
              <a:t>			1		1		4.95</a:t>
            </a:r>
          </a:p>
          <a:p>
            <a:pPr eaLnBrk="1" hangingPunct="1">
              <a:buFont typeface="Wingdings" pitchFamily="2" charset="2"/>
              <a:buNone/>
            </a:pPr>
            <a:r>
              <a:rPr lang="en-US" dirty="0" smtClean="0"/>
              <a:t>			0.5		2		6.8</a:t>
            </a:r>
          </a:p>
          <a:p>
            <a:pPr eaLnBrk="1" hangingPunct="1">
              <a:buFont typeface="Wingdings" pitchFamily="2" charset="2"/>
              <a:buNone/>
            </a:pPr>
            <a:r>
              <a:rPr lang="en-US" dirty="0" smtClean="0"/>
              <a:t>			0.1		10		37.5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2800" dirty="0" smtClean="0"/>
              <a:t>EXPONENTIAL DIFFUSION COEFFICIENTS FOR CHLOROBENZENE IN POLY(VINYL ACETATE)</a:t>
            </a:r>
          </a:p>
        </p:txBody>
      </p:sp>
      <p:sp>
        <p:nvSpPr>
          <p:cNvPr id="19459" name="Content Placeholder 2"/>
          <p:cNvSpPr>
            <a:spLocks noGrp="1"/>
          </p:cNvSpPr>
          <p:nvPr>
            <p:ph idx="1"/>
          </p:nvPr>
        </p:nvSpPr>
        <p:spPr>
          <a:xfrm>
            <a:off x="457200" y="1295400"/>
            <a:ext cx="8229600" cy="4835525"/>
          </a:xfrm>
        </p:spPr>
        <p:txBody>
          <a:bodyPr/>
          <a:lstStyle/>
          <a:p>
            <a:pPr>
              <a:buFont typeface="Wingdings" pitchFamily="2" charset="2"/>
              <a:buNone/>
            </a:pPr>
            <a:r>
              <a:rPr lang="en-US" sz="2800" smtClean="0"/>
              <a:t>   The system chlorobenzene in poly(vinyl acetate) has been studied extensively with all relevant data reported in my thesis and subsequent journal articles. These data give a  coherent understanding of diffusion in polymers including: </a:t>
            </a:r>
            <a:r>
              <a:rPr lang="en-US" sz="2800" u="sng" smtClean="0"/>
              <a:t>Absorption</a:t>
            </a:r>
            <a:r>
              <a:rPr lang="en-US" sz="2800" smtClean="0"/>
              <a:t> data from one equilibrium to another </a:t>
            </a:r>
            <a:r>
              <a:rPr lang="en-US" sz="2800" u="sng" smtClean="0"/>
              <a:t>Desorption</a:t>
            </a:r>
            <a:r>
              <a:rPr lang="en-US" sz="2800" smtClean="0"/>
              <a:t> data from different equilibrium values to vacuum, and </a:t>
            </a:r>
            <a:r>
              <a:rPr lang="en-US" sz="2800" u="sng" smtClean="0"/>
              <a:t>film drying </a:t>
            </a:r>
            <a:r>
              <a:rPr lang="en-US" sz="2800" smtClean="0"/>
              <a:t>(years), but</a:t>
            </a:r>
          </a:p>
          <a:p>
            <a:pPr algn="ctr">
              <a:buFont typeface="Wingdings" pitchFamily="2" charset="2"/>
              <a:buNone/>
            </a:pPr>
            <a:r>
              <a:rPr lang="en-US" sz="2800" smtClean="0"/>
              <a:t> </a:t>
            </a:r>
            <a:r>
              <a:rPr lang="en-US" sz="2800" b="1" smtClean="0"/>
              <a:t>only</a:t>
            </a:r>
            <a:r>
              <a:rPr lang="en-US" sz="2800" smtClean="0"/>
              <a:t> </a:t>
            </a:r>
          </a:p>
          <a:p>
            <a:pPr>
              <a:buFont typeface="Wingdings" pitchFamily="2" charset="2"/>
              <a:buNone/>
            </a:pPr>
            <a:r>
              <a:rPr lang="en-US" sz="2800" smtClean="0"/>
              <a:t>    if one accounts for concentration dependence and significant surface effects when present.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algn="ctr" eaLnBrk="1" hangingPunct="1"/>
            <a:r>
              <a:rPr lang="da-DK" sz="3200" dirty="0" smtClean="0"/>
              <a:t>D(c) FOR CHLOROBENZENE IN PVAc FOR ALL CONCENTRATIONS (HANSEN, 1967)</a:t>
            </a:r>
            <a:endParaRPr lang="en-US" sz="3200" dirty="0" smtClean="0"/>
          </a:p>
        </p:txBody>
      </p:sp>
      <p:sp>
        <p:nvSpPr>
          <p:cNvPr id="3076" name="Rectangle 3"/>
          <p:cNvSpPr>
            <a:spLocks noGrp="1" noChangeArrowheads="1"/>
          </p:cNvSpPr>
          <p:nvPr>
            <p:ph type="body" idx="1"/>
          </p:nvPr>
        </p:nvSpPr>
        <p:spPr>
          <a:xfrm>
            <a:off x="609600" y="2057400"/>
            <a:ext cx="8229600" cy="4525963"/>
          </a:xfrm>
        </p:spPr>
        <p:txBody>
          <a:bodyPr/>
          <a:lstStyle/>
          <a:p>
            <a:pPr eaLnBrk="1" hangingPunct="1">
              <a:buFont typeface="Wingdings" pitchFamily="2" charset="2"/>
              <a:buNone/>
            </a:pPr>
            <a:r>
              <a:rPr lang="da-DK" smtClean="0"/>
              <a:t>               </a:t>
            </a:r>
            <a:endParaRPr lang="en-US" smtClean="0"/>
          </a:p>
        </p:txBody>
      </p:sp>
      <p:sp>
        <p:nvSpPr>
          <p:cNvPr id="307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4" name="Object 4"/>
          <p:cNvGraphicFramePr>
            <a:graphicFrameLocks noChangeAspect="1"/>
          </p:cNvGraphicFramePr>
          <p:nvPr/>
        </p:nvGraphicFramePr>
        <p:xfrm>
          <a:off x="914400" y="1828800"/>
          <a:ext cx="7591425" cy="4308475"/>
        </p:xfrm>
        <a:graphic>
          <a:graphicData uri="http://schemas.openxmlformats.org/presentationml/2006/ole">
            <p:oleObj spid="_x0000_s3074" r:id="rId3" imgW="7972425" imgH="4524375"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algn="ctr" eaLnBrk="1" hangingPunct="1"/>
            <a:r>
              <a:rPr lang="da-DK" dirty="0" smtClean="0"/>
              <a:t>DRYING OF A LACQUER FILM </a:t>
            </a:r>
            <a:r>
              <a:rPr lang="da-DK" sz="4400" dirty="0" smtClean="0"/>
              <a:t>(Hansen, 1963, 1967, 1968)</a:t>
            </a:r>
            <a:endParaRPr lang="en-US" dirty="0" smtClean="0"/>
          </a:p>
        </p:txBody>
      </p:sp>
      <p:sp>
        <p:nvSpPr>
          <p:cNvPr id="6148" name="Rectangle 3"/>
          <p:cNvSpPr>
            <a:spLocks noGrp="1" noChangeArrowheads="1"/>
          </p:cNvSpPr>
          <p:nvPr>
            <p:ph type="body" idx="1"/>
          </p:nvPr>
        </p:nvSpPr>
        <p:spPr>
          <a:xfrm>
            <a:off x="914400" y="1676400"/>
            <a:ext cx="8229600" cy="6507163"/>
          </a:xfrm>
        </p:spPr>
        <p:txBody>
          <a:bodyPr/>
          <a:lstStyle/>
          <a:p>
            <a:pPr eaLnBrk="1" hangingPunct="1">
              <a:buFont typeface="Wingdings" pitchFamily="2" charset="2"/>
              <a:buNone/>
            </a:pPr>
            <a:r>
              <a:rPr lang="da-DK" smtClean="0"/>
              <a:t>                                                           </a:t>
            </a:r>
            <a:endParaRPr lang="en-US" smtClean="0"/>
          </a:p>
        </p:txBody>
      </p:sp>
      <p:sp>
        <p:nvSpPr>
          <p:cNvPr id="614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6146" name="Object 4"/>
          <p:cNvGraphicFramePr>
            <a:graphicFrameLocks noChangeAspect="1"/>
          </p:cNvGraphicFramePr>
          <p:nvPr/>
        </p:nvGraphicFramePr>
        <p:xfrm>
          <a:off x="1371600" y="1828800"/>
          <a:ext cx="6261100" cy="4051300"/>
        </p:xfrm>
        <a:graphic>
          <a:graphicData uri="http://schemas.openxmlformats.org/presentationml/2006/ole">
            <p:oleObj spid="_x0000_s61442" r:id="rId3" imgW="5210175" imgH="3371850"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idx="4294967295"/>
          </p:nvPr>
        </p:nvSpPr>
        <p:spPr>
          <a:xfrm>
            <a:off x="533400" y="304800"/>
            <a:ext cx="7772400" cy="685800"/>
          </a:xfrm>
        </p:spPr>
        <p:txBody>
          <a:bodyPr/>
          <a:lstStyle/>
          <a:p>
            <a:pPr algn="ctr" eaLnBrk="1" hangingPunct="1"/>
            <a:r>
              <a:rPr lang="da-DK" sz="3200" dirty="0" smtClean="0"/>
              <a:t>RELATIVE SOLVENT RETENTION (HANSEN, 1967) </a:t>
            </a:r>
            <a:br>
              <a:rPr lang="da-DK" sz="3200" dirty="0" smtClean="0"/>
            </a:br>
            <a:r>
              <a:rPr lang="da-DK" sz="3200" dirty="0" smtClean="0"/>
              <a:t>MOLECULAR SIZE AND SHAPE</a:t>
            </a:r>
            <a:endParaRPr lang="en-US" sz="3200" dirty="0" smtClean="0"/>
          </a:p>
        </p:txBody>
      </p:sp>
      <p:sp>
        <p:nvSpPr>
          <p:cNvPr id="22531" name="Rectangle 3"/>
          <p:cNvSpPr>
            <a:spLocks noGrp="1" noChangeArrowheads="1"/>
          </p:cNvSpPr>
          <p:nvPr>
            <p:ph type="subTitle" idx="4294967295"/>
          </p:nvPr>
        </p:nvSpPr>
        <p:spPr>
          <a:xfrm>
            <a:off x="0" y="3581400"/>
            <a:ext cx="6400800" cy="1752600"/>
          </a:xfrm>
        </p:spPr>
        <p:txBody>
          <a:bodyPr/>
          <a:lstStyle/>
          <a:p>
            <a:pPr marL="0" indent="0" eaLnBrk="1" hangingPunct="1">
              <a:buFont typeface="Wingdings" pitchFamily="2" charset="2"/>
              <a:buNone/>
            </a:pPr>
            <a:r>
              <a:rPr lang="da-DK" sz="2800" smtClean="0"/>
              <a:t>                       </a:t>
            </a:r>
            <a:endParaRPr lang="en-US" sz="2800" smtClean="0"/>
          </a:p>
        </p:txBody>
      </p:sp>
      <p:pic>
        <p:nvPicPr>
          <p:cNvPr id="22532" name="Picture 240"/>
          <p:cNvPicPr>
            <a:picLocks noChangeAspect="1" noChangeArrowheads="1"/>
          </p:cNvPicPr>
          <p:nvPr/>
        </p:nvPicPr>
        <p:blipFill>
          <a:blip r:embed="rId2" cstate="print"/>
          <a:srcRect/>
          <a:stretch>
            <a:fillRect/>
          </a:stretch>
        </p:blipFill>
        <p:spPr bwMode="auto">
          <a:xfrm>
            <a:off x="1066800" y="2133600"/>
            <a:ext cx="723900" cy="609600"/>
          </a:xfrm>
          <a:prstGeom prst="rect">
            <a:avLst/>
          </a:prstGeom>
          <a:solidFill>
            <a:srgbClr val="FFFFFF"/>
          </a:solidFill>
          <a:ln w="1">
            <a:noFill/>
            <a:miter lim="800000"/>
            <a:headEnd/>
            <a:tailEnd/>
          </a:ln>
        </p:spPr>
      </p:pic>
      <p:pic>
        <p:nvPicPr>
          <p:cNvPr id="22533" name="Picture 238"/>
          <p:cNvPicPr>
            <a:picLocks noChangeAspect="1" noChangeArrowheads="1"/>
          </p:cNvPicPr>
          <p:nvPr/>
        </p:nvPicPr>
        <p:blipFill>
          <a:blip r:embed="rId3" cstate="print"/>
          <a:srcRect/>
          <a:stretch>
            <a:fillRect/>
          </a:stretch>
        </p:blipFill>
        <p:spPr bwMode="auto">
          <a:xfrm>
            <a:off x="1066800" y="2743200"/>
            <a:ext cx="704850" cy="609600"/>
          </a:xfrm>
          <a:prstGeom prst="rect">
            <a:avLst/>
          </a:prstGeom>
          <a:solidFill>
            <a:srgbClr val="FFFFFF"/>
          </a:solidFill>
          <a:ln w="1">
            <a:noFill/>
            <a:miter lim="800000"/>
            <a:headEnd/>
            <a:tailEnd/>
          </a:ln>
        </p:spPr>
      </p:pic>
      <p:pic>
        <p:nvPicPr>
          <p:cNvPr id="22534" name="Picture 273"/>
          <p:cNvPicPr>
            <a:picLocks noChangeAspect="1" noChangeArrowheads="1"/>
          </p:cNvPicPr>
          <p:nvPr/>
        </p:nvPicPr>
        <p:blipFill>
          <a:blip r:embed="rId4" cstate="print"/>
          <a:srcRect/>
          <a:stretch>
            <a:fillRect/>
          </a:stretch>
        </p:blipFill>
        <p:spPr bwMode="auto">
          <a:xfrm>
            <a:off x="838200" y="3352800"/>
            <a:ext cx="1066800" cy="609600"/>
          </a:xfrm>
          <a:prstGeom prst="rect">
            <a:avLst/>
          </a:prstGeom>
          <a:solidFill>
            <a:srgbClr val="FFFFFF"/>
          </a:solidFill>
          <a:ln w="1">
            <a:noFill/>
            <a:miter lim="800000"/>
            <a:headEnd/>
            <a:tailEnd/>
          </a:ln>
        </p:spPr>
      </p:pic>
      <p:pic>
        <p:nvPicPr>
          <p:cNvPr id="22535" name="Picture 604"/>
          <p:cNvPicPr>
            <a:picLocks noChangeAspect="1" noChangeArrowheads="1"/>
          </p:cNvPicPr>
          <p:nvPr/>
        </p:nvPicPr>
        <p:blipFill>
          <a:blip r:embed="rId5" cstate="print"/>
          <a:srcRect/>
          <a:stretch>
            <a:fillRect/>
          </a:stretch>
        </p:blipFill>
        <p:spPr bwMode="auto">
          <a:xfrm>
            <a:off x="5943600" y="2971800"/>
            <a:ext cx="923925" cy="561975"/>
          </a:xfrm>
          <a:prstGeom prst="rect">
            <a:avLst/>
          </a:prstGeom>
          <a:solidFill>
            <a:srgbClr val="FFFFFF"/>
          </a:solidFill>
          <a:ln w="1">
            <a:noFill/>
            <a:miter lim="800000"/>
            <a:headEnd/>
            <a:tailEnd/>
          </a:ln>
        </p:spPr>
      </p:pic>
      <p:pic>
        <p:nvPicPr>
          <p:cNvPr id="22536" name="Picture 612"/>
          <p:cNvPicPr>
            <a:picLocks noChangeAspect="1" noChangeArrowheads="1"/>
          </p:cNvPicPr>
          <p:nvPr/>
        </p:nvPicPr>
        <p:blipFill>
          <a:blip r:embed="rId6" cstate="print"/>
          <a:srcRect/>
          <a:stretch>
            <a:fillRect/>
          </a:stretch>
        </p:blipFill>
        <p:spPr bwMode="auto">
          <a:xfrm>
            <a:off x="914400" y="3962400"/>
            <a:ext cx="990600" cy="609600"/>
          </a:xfrm>
          <a:prstGeom prst="rect">
            <a:avLst/>
          </a:prstGeom>
          <a:solidFill>
            <a:srgbClr val="FFFFFF"/>
          </a:solidFill>
          <a:ln w="0">
            <a:noFill/>
            <a:miter lim="800000"/>
            <a:headEnd/>
            <a:tailEnd/>
          </a:ln>
        </p:spPr>
      </p:pic>
      <p:pic>
        <p:nvPicPr>
          <p:cNvPr id="22537" name="Picture 614"/>
          <p:cNvPicPr>
            <a:picLocks noChangeAspect="1" noChangeArrowheads="1"/>
          </p:cNvPicPr>
          <p:nvPr/>
        </p:nvPicPr>
        <p:blipFill>
          <a:blip r:embed="rId7" cstate="print"/>
          <a:srcRect/>
          <a:stretch>
            <a:fillRect/>
          </a:stretch>
        </p:blipFill>
        <p:spPr bwMode="auto">
          <a:xfrm>
            <a:off x="914400" y="4648200"/>
            <a:ext cx="990600" cy="561975"/>
          </a:xfrm>
          <a:prstGeom prst="rect">
            <a:avLst/>
          </a:prstGeom>
          <a:solidFill>
            <a:srgbClr val="FFFFFF"/>
          </a:solidFill>
          <a:ln w="1">
            <a:noFill/>
            <a:miter lim="800000"/>
            <a:headEnd/>
            <a:tailEnd/>
          </a:ln>
        </p:spPr>
      </p:pic>
      <p:pic>
        <p:nvPicPr>
          <p:cNvPr id="22538" name="Picture 573"/>
          <p:cNvPicPr>
            <a:picLocks noChangeAspect="1" noChangeArrowheads="1"/>
          </p:cNvPicPr>
          <p:nvPr/>
        </p:nvPicPr>
        <p:blipFill>
          <a:blip r:embed="rId8" cstate="print"/>
          <a:srcRect/>
          <a:stretch>
            <a:fillRect/>
          </a:stretch>
        </p:blipFill>
        <p:spPr bwMode="auto">
          <a:xfrm>
            <a:off x="838200" y="5486400"/>
            <a:ext cx="1104900" cy="561975"/>
          </a:xfrm>
          <a:prstGeom prst="rect">
            <a:avLst/>
          </a:prstGeom>
          <a:solidFill>
            <a:srgbClr val="FFFFFF"/>
          </a:solidFill>
          <a:ln w="1">
            <a:noFill/>
            <a:miter lim="800000"/>
            <a:headEnd/>
            <a:tailEnd/>
          </a:ln>
        </p:spPr>
      </p:pic>
      <p:pic>
        <p:nvPicPr>
          <p:cNvPr id="22539" name="Picture 663"/>
          <p:cNvPicPr>
            <a:picLocks noChangeAspect="1" noChangeArrowheads="1"/>
          </p:cNvPicPr>
          <p:nvPr/>
        </p:nvPicPr>
        <p:blipFill>
          <a:blip r:embed="rId9" cstate="print"/>
          <a:srcRect/>
          <a:stretch>
            <a:fillRect/>
          </a:stretch>
        </p:blipFill>
        <p:spPr bwMode="auto">
          <a:xfrm>
            <a:off x="2819400" y="2209800"/>
            <a:ext cx="714375" cy="609600"/>
          </a:xfrm>
          <a:prstGeom prst="rect">
            <a:avLst/>
          </a:prstGeom>
          <a:solidFill>
            <a:srgbClr val="FFFFFF"/>
          </a:solidFill>
          <a:ln w="1">
            <a:noFill/>
            <a:miter lim="800000"/>
            <a:headEnd/>
            <a:tailEnd/>
          </a:ln>
        </p:spPr>
      </p:pic>
      <p:pic>
        <p:nvPicPr>
          <p:cNvPr id="22540" name="Picture 188"/>
          <p:cNvPicPr>
            <a:picLocks noChangeAspect="1" noChangeArrowheads="1"/>
          </p:cNvPicPr>
          <p:nvPr/>
        </p:nvPicPr>
        <p:blipFill>
          <a:blip r:embed="rId10" cstate="print"/>
          <a:srcRect/>
          <a:stretch>
            <a:fillRect/>
          </a:stretch>
        </p:blipFill>
        <p:spPr bwMode="auto">
          <a:xfrm>
            <a:off x="2819400" y="2819400"/>
            <a:ext cx="714375" cy="609600"/>
          </a:xfrm>
          <a:prstGeom prst="rect">
            <a:avLst/>
          </a:prstGeom>
          <a:solidFill>
            <a:srgbClr val="FFFFFF"/>
          </a:solidFill>
          <a:ln w="1">
            <a:noFill/>
            <a:miter lim="800000"/>
            <a:headEnd/>
            <a:tailEnd/>
          </a:ln>
        </p:spPr>
      </p:pic>
      <p:pic>
        <p:nvPicPr>
          <p:cNvPr id="22541" name="Picture 776"/>
          <p:cNvPicPr>
            <a:picLocks noChangeAspect="1" noChangeArrowheads="1"/>
          </p:cNvPicPr>
          <p:nvPr/>
        </p:nvPicPr>
        <p:blipFill>
          <a:blip r:embed="rId11" cstate="print"/>
          <a:srcRect/>
          <a:stretch>
            <a:fillRect/>
          </a:stretch>
        </p:blipFill>
        <p:spPr bwMode="auto">
          <a:xfrm>
            <a:off x="2819400" y="3505200"/>
            <a:ext cx="547688" cy="854075"/>
          </a:xfrm>
          <a:prstGeom prst="rect">
            <a:avLst/>
          </a:prstGeom>
          <a:solidFill>
            <a:srgbClr val="FFFFFF"/>
          </a:solidFill>
          <a:ln w="0">
            <a:noFill/>
            <a:miter lim="800000"/>
            <a:headEnd/>
            <a:tailEnd/>
          </a:ln>
        </p:spPr>
      </p:pic>
      <p:pic>
        <p:nvPicPr>
          <p:cNvPr id="22542" name="Picture 406"/>
          <p:cNvPicPr>
            <a:picLocks noChangeAspect="1" noChangeArrowheads="1"/>
          </p:cNvPicPr>
          <p:nvPr/>
        </p:nvPicPr>
        <p:blipFill>
          <a:blip r:embed="rId12" cstate="print"/>
          <a:srcRect/>
          <a:stretch>
            <a:fillRect/>
          </a:stretch>
        </p:blipFill>
        <p:spPr bwMode="auto">
          <a:xfrm>
            <a:off x="2819400" y="4495800"/>
            <a:ext cx="557213" cy="673100"/>
          </a:xfrm>
          <a:prstGeom prst="rect">
            <a:avLst/>
          </a:prstGeom>
          <a:solidFill>
            <a:srgbClr val="FFFFFF"/>
          </a:solidFill>
          <a:ln w="0">
            <a:noFill/>
            <a:miter lim="800000"/>
            <a:headEnd/>
            <a:tailEnd/>
          </a:ln>
        </p:spPr>
      </p:pic>
      <p:pic>
        <p:nvPicPr>
          <p:cNvPr id="22543" name="Picture 150"/>
          <p:cNvPicPr>
            <a:picLocks noChangeAspect="1" noChangeArrowheads="1"/>
          </p:cNvPicPr>
          <p:nvPr/>
        </p:nvPicPr>
        <p:blipFill>
          <a:blip r:embed="rId13" cstate="print"/>
          <a:srcRect/>
          <a:stretch>
            <a:fillRect/>
          </a:stretch>
        </p:blipFill>
        <p:spPr bwMode="auto">
          <a:xfrm>
            <a:off x="2819400" y="5334000"/>
            <a:ext cx="520700" cy="757238"/>
          </a:xfrm>
          <a:prstGeom prst="rect">
            <a:avLst/>
          </a:prstGeom>
          <a:solidFill>
            <a:srgbClr val="FFFFFF"/>
          </a:solidFill>
          <a:ln w="0">
            <a:noFill/>
            <a:miter lim="800000"/>
            <a:headEnd/>
            <a:tailEnd/>
          </a:ln>
        </p:spPr>
      </p:pic>
      <p:pic>
        <p:nvPicPr>
          <p:cNvPr id="22544" name="Picture 56"/>
          <p:cNvPicPr>
            <a:picLocks noChangeAspect="1" noChangeArrowheads="1"/>
          </p:cNvPicPr>
          <p:nvPr/>
        </p:nvPicPr>
        <p:blipFill>
          <a:blip r:embed="rId14" cstate="print"/>
          <a:srcRect/>
          <a:stretch>
            <a:fillRect/>
          </a:stretch>
        </p:blipFill>
        <p:spPr bwMode="auto">
          <a:xfrm>
            <a:off x="4343400" y="2209800"/>
            <a:ext cx="557213" cy="649288"/>
          </a:xfrm>
          <a:prstGeom prst="rect">
            <a:avLst/>
          </a:prstGeom>
          <a:solidFill>
            <a:srgbClr val="FFFFFF"/>
          </a:solidFill>
          <a:ln w="0">
            <a:noFill/>
            <a:miter lim="800000"/>
            <a:headEnd/>
            <a:tailEnd/>
          </a:ln>
        </p:spPr>
      </p:pic>
      <p:pic>
        <p:nvPicPr>
          <p:cNvPr id="22545" name="Picture 123"/>
          <p:cNvPicPr>
            <a:picLocks noChangeAspect="1" noChangeArrowheads="1"/>
          </p:cNvPicPr>
          <p:nvPr/>
        </p:nvPicPr>
        <p:blipFill>
          <a:blip r:embed="rId15" cstate="print"/>
          <a:srcRect/>
          <a:stretch>
            <a:fillRect/>
          </a:stretch>
        </p:blipFill>
        <p:spPr bwMode="auto">
          <a:xfrm>
            <a:off x="3886200" y="2895600"/>
            <a:ext cx="1233488" cy="476250"/>
          </a:xfrm>
          <a:prstGeom prst="rect">
            <a:avLst/>
          </a:prstGeom>
          <a:solidFill>
            <a:srgbClr val="FFFFFF"/>
          </a:solidFill>
          <a:ln w="0">
            <a:noFill/>
            <a:miter lim="800000"/>
            <a:headEnd/>
            <a:tailEnd/>
          </a:ln>
        </p:spPr>
      </p:pic>
      <p:pic>
        <p:nvPicPr>
          <p:cNvPr id="22546" name="Picture 486"/>
          <p:cNvPicPr>
            <a:picLocks noChangeAspect="1" noChangeArrowheads="1"/>
          </p:cNvPicPr>
          <p:nvPr/>
        </p:nvPicPr>
        <p:blipFill>
          <a:blip r:embed="rId16" cstate="print"/>
          <a:srcRect/>
          <a:stretch>
            <a:fillRect/>
          </a:stretch>
        </p:blipFill>
        <p:spPr bwMode="auto">
          <a:xfrm>
            <a:off x="3886200" y="3810000"/>
            <a:ext cx="1408113" cy="301625"/>
          </a:xfrm>
          <a:prstGeom prst="rect">
            <a:avLst/>
          </a:prstGeom>
          <a:solidFill>
            <a:srgbClr val="FFFFFF"/>
          </a:solidFill>
          <a:ln w="0">
            <a:noFill/>
            <a:miter lim="800000"/>
            <a:headEnd/>
            <a:tailEnd/>
          </a:ln>
        </p:spPr>
      </p:pic>
      <p:pic>
        <p:nvPicPr>
          <p:cNvPr id="22547" name="Picture 662"/>
          <p:cNvPicPr>
            <a:picLocks noChangeAspect="1" noChangeArrowheads="1"/>
          </p:cNvPicPr>
          <p:nvPr/>
        </p:nvPicPr>
        <p:blipFill>
          <a:blip r:embed="rId17" cstate="print"/>
          <a:srcRect/>
          <a:stretch>
            <a:fillRect/>
          </a:stretch>
        </p:blipFill>
        <p:spPr bwMode="auto">
          <a:xfrm>
            <a:off x="4267200" y="4419600"/>
            <a:ext cx="547688" cy="730250"/>
          </a:xfrm>
          <a:prstGeom prst="rect">
            <a:avLst/>
          </a:prstGeom>
          <a:solidFill>
            <a:srgbClr val="FFFFFF"/>
          </a:solidFill>
          <a:ln w="0">
            <a:noFill/>
            <a:miter lim="800000"/>
            <a:headEnd/>
            <a:tailEnd/>
          </a:ln>
        </p:spPr>
      </p:pic>
      <p:pic>
        <p:nvPicPr>
          <p:cNvPr id="22548" name="Picture 487"/>
          <p:cNvPicPr>
            <a:picLocks noChangeAspect="1" noChangeArrowheads="1"/>
          </p:cNvPicPr>
          <p:nvPr/>
        </p:nvPicPr>
        <p:blipFill>
          <a:blip r:embed="rId18" cstate="print"/>
          <a:srcRect/>
          <a:stretch>
            <a:fillRect/>
          </a:stretch>
        </p:blipFill>
        <p:spPr bwMode="auto">
          <a:xfrm>
            <a:off x="3886200" y="5486400"/>
            <a:ext cx="1238250" cy="342900"/>
          </a:xfrm>
          <a:prstGeom prst="rect">
            <a:avLst/>
          </a:prstGeom>
          <a:solidFill>
            <a:srgbClr val="FFFFFF"/>
          </a:solidFill>
          <a:ln w="1">
            <a:noFill/>
            <a:miter lim="800000"/>
            <a:headEnd/>
            <a:tailEnd/>
          </a:ln>
        </p:spPr>
      </p:pic>
      <p:pic>
        <p:nvPicPr>
          <p:cNvPr id="22549" name="Picture 432"/>
          <p:cNvPicPr>
            <a:picLocks noChangeAspect="1" noChangeArrowheads="1"/>
          </p:cNvPicPr>
          <p:nvPr/>
        </p:nvPicPr>
        <p:blipFill>
          <a:blip r:embed="rId19" cstate="print"/>
          <a:srcRect/>
          <a:stretch>
            <a:fillRect/>
          </a:stretch>
        </p:blipFill>
        <p:spPr bwMode="auto">
          <a:xfrm>
            <a:off x="5943600" y="2286000"/>
            <a:ext cx="1104900" cy="561975"/>
          </a:xfrm>
          <a:prstGeom prst="rect">
            <a:avLst/>
          </a:prstGeom>
          <a:solidFill>
            <a:srgbClr val="FFFFFF"/>
          </a:solidFill>
          <a:ln w="1">
            <a:noFill/>
            <a:miter lim="800000"/>
            <a:headEnd/>
            <a:tailEnd/>
          </a:ln>
        </p:spPr>
      </p:pic>
      <p:pic>
        <p:nvPicPr>
          <p:cNvPr id="22550" name="Picture 659"/>
          <p:cNvPicPr>
            <a:picLocks noChangeAspect="1" noChangeArrowheads="1"/>
          </p:cNvPicPr>
          <p:nvPr/>
        </p:nvPicPr>
        <p:blipFill>
          <a:blip r:embed="rId20" cstate="print"/>
          <a:srcRect/>
          <a:stretch>
            <a:fillRect/>
          </a:stretch>
        </p:blipFill>
        <p:spPr bwMode="auto">
          <a:xfrm>
            <a:off x="6019800" y="3733800"/>
            <a:ext cx="609600" cy="609600"/>
          </a:xfrm>
          <a:prstGeom prst="rect">
            <a:avLst/>
          </a:prstGeom>
          <a:solidFill>
            <a:srgbClr val="FFFFFF"/>
          </a:solidFill>
          <a:ln w="1">
            <a:noFill/>
            <a:miter lim="800000"/>
            <a:headEnd/>
            <a:tailEnd/>
          </a:ln>
        </p:spPr>
      </p:pic>
      <p:pic>
        <p:nvPicPr>
          <p:cNvPr id="22551" name="Picture 491"/>
          <p:cNvPicPr>
            <a:picLocks noChangeAspect="1" noChangeArrowheads="1"/>
          </p:cNvPicPr>
          <p:nvPr/>
        </p:nvPicPr>
        <p:blipFill>
          <a:blip r:embed="rId21" cstate="print"/>
          <a:srcRect/>
          <a:stretch>
            <a:fillRect/>
          </a:stretch>
        </p:blipFill>
        <p:spPr bwMode="auto">
          <a:xfrm>
            <a:off x="6019800" y="4648200"/>
            <a:ext cx="758825" cy="330200"/>
          </a:xfrm>
          <a:prstGeom prst="rect">
            <a:avLst/>
          </a:prstGeom>
          <a:solidFill>
            <a:srgbClr val="FFFFFF"/>
          </a:solidFill>
          <a:ln w="0">
            <a:noFill/>
            <a:miter lim="800000"/>
            <a:headEnd/>
            <a:tailEnd/>
          </a:ln>
        </p:spPr>
      </p:pic>
      <p:pic>
        <p:nvPicPr>
          <p:cNvPr id="22552" name="Picture 579"/>
          <p:cNvPicPr>
            <a:picLocks noChangeAspect="1" noChangeArrowheads="1"/>
          </p:cNvPicPr>
          <p:nvPr/>
        </p:nvPicPr>
        <p:blipFill>
          <a:blip r:embed="rId22" cstate="print"/>
          <a:srcRect/>
          <a:stretch>
            <a:fillRect/>
          </a:stretch>
        </p:blipFill>
        <p:spPr bwMode="auto">
          <a:xfrm>
            <a:off x="6096000" y="5410200"/>
            <a:ext cx="533400" cy="352425"/>
          </a:xfrm>
          <a:prstGeom prst="rect">
            <a:avLst/>
          </a:prstGeom>
          <a:solidFill>
            <a:srgbClr val="FFFFFF"/>
          </a:solidFill>
          <a:ln w="1">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p:txBody>
          <a:bodyPr/>
          <a:lstStyle/>
          <a:p>
            <a:pPr algn="ctr" eaLnBrk="1" hangingPunct="1"/>
            <a:r>
              <a:rPr lang="da-DK" sz="3000" dirty="0" smtClean="0"/>
              <a:t>DESORPTION AND ABSORPTION GIVE SAME D(c) WITH CORRECTION (HANSEN 1967, 2007)</a:t>
            </a:r>
            <a:endParaRPr lang="en-US" sz="3000" dirty="0" smtClean="0"/>
          </a:p>
        </p:txBody>
      </p:sp>
      <p:graphicFrame>
        <p:nvGraphicFramePr>
          <p:cNvPr id="4098" name="Object 4"/>
          <p:cNvGraphicFramePr>
            <a:graphicFrameLocks noChangeAspect="1"/>
          </p:cNvGraphicFramePr>
          <p:nvPr>
            <p:ph idx="1"/>
          </p:nvPr>
        </p:nvGraphicFramePr>
        <p:xfrm>
          <a:off x="1241425" y="1600200"/>
          <a:ext cx="6661150" cy="4530725"/>
        </p:xfrm>
        <a:graphic>
          <a:graphicData uri="http://schemas.openxmlformats.org/presentationml/2006/ole">
            <p:oleObj spid="_x0000_s4098" r:id="rId3" imgW="9867900" imgH="6705600" progId="">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algn="ctr" eaLnBrk="1" hangingPunct="1"/>
            <a:r>
              <a:rPr lang="da-DK" sz="3000" dirty="0" smtClean="0"/>
              <a:t>ABSORPTION WITH CORRECTIONS </a:t>
            </a:r>
            <a:br>
              <a:rPr lang="da-DK" sz="3000" dirty="0" smtClean="0"/>
            </a:br>
            <a:r>
              <a:rPr lang="da-DK" sz="3000" dirty="0" smtClean="0"/>
              <a:t>(F</a:t>
            </a:r>
            <a:r>
              <a:rPr lang="da-DK" sz="3000" baseline="-25000" dirty="0" smtClean="0"/>
              <a:t>a</a:t>
            </a:r>
            <a:r>
              <a:rPr lang="da-DK" sz="3000" dirty="0" smtClean="0"/>
              <a:t>) REQUIRED FOR D(c) AND F</a:t>
            </a:r>
            <a:r>
              <a:rPr lang="da-DK" sz="3000" baseline="-25000" dirty="0" smtClean="0"/>
              <a:t>B</a:t>
            </a:r>
            <a:r>
              <a:rPr lang="da-DK" sz="3000" dirty="0" smtClean="0"/>
              <a:t> FOR R</a:t>
            </a:r>
            <a:r>
              <a:rPr lang="da-DK" sz="3000" baseline="-25000" dirty="0" smtClean="0"/>
              <a:t>s</a:t>
            </a:r>
            <a:endParaRPr lang="en-US" sz="3000" dirty="0" smtClean="0"/>
          </a:p>
        </p:txBody>
      </p:sp>
      <p:sp>
        <p:nvSpPr>
          <p:cNvPr id="5124" name="Rectangle 3"/>
          <p:cNvSpPr>
            <a:spLocks noGrp="1" noChangeArrowheads="1"/>
          </p:cNvSpPr>
          <p:nvPr>
            <p:ph type="body" idx="1"/>
          </p:nvPr>
        </p:nvSpPr>
        <p:spPr>
          <a:xfrm>
            <a:off x="457200" y="2332038"/>
            <a:ext cx="8229600" cy="4525962"/>
          </a:xfrm>
        </p:spPr>
        <p:txBody>
          <a:bodyPr/>
          <a:lstStyle/>
          <a:p>
            <a:pPr eaLnBrk="1" hangingPunct="1">
              <a:buFont typeface="Wingdings" pitchFamily="2" charset="2"/>
              <a:buNone/>
            </a:pPr>
            <a:r>
              <a:rPr lang="da-DK" smtClean="0"/>
              <a:t>               </a:t>
            </a:r>
            <a:endParaRPr lang="en-US" smtClean="0"/>
          </a:p>
        </p:txBody>
      </p:sp>
      <p:sp>
        <p:nvSpPr>
          <p:cNvPr id="512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 name="Object 4"/>
          <p:cNvGraphicFramePr>
            <a:graphicFrameLocks noChangeAspect="1"/>
          </p:cNvGraphicFramePr>
          <p:nvPr/>
        </p:nvGraphicFramePr>
        <p:xfrm>
          <a:off x="1066800" y="1524000"/>
          <a:ext cx="7210425" cy="4530725"/>
        </p:xfrm>
        <a:graphic>
          <a:graphicData uri="http://schemas.openxmlformats.org/presentationml/2006/ole">
            <p:oleObj spid="_x0000_s5122" r:id="rId3" imgW="7896225" imgH="4962525"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304800"/>
            <a:ext cx="8229600" cy="1063625"/>
          </a:xfrm>
        </p:spPr>
        <p:txBody>
          <a:bodyPr/>
          <a:lstStyle/>
          <a:p>
            <a:pPr algn="ctr"/>
            <a:r>
              <a:rPr lang="en-US" sz="2800" dirty="0" smtClean="0"/>
              <a:t>Data: </a:t>
            </a:r>
            <a:r>
              <a:rPr lang="en-US" sz="2800" dirty="0" err="1" smtClean="0"/>
              <a:t>Hasimi</a:t>
            </a:r>
            <a:r>
              <a:rPr lang="en-US" sz="2800" dirty="0" smtClean="0"/>
              <a:t> et al. </a:t>
            </a:r>
            <a:r>
              <a:rPr lang="en-US" sz="2800" dirty="0" err="1" smtClean="0"/>
              <a:t>Eur.Polym.J</a:t>
            </a:r>
            <a:r>
              <a:rPr lang="en-US" sz="2800" dirty="0" smtClean="0"/>
              <a:t>. 2008;44:4098-4107          ABSORPTION OF WATER VAPOR INTO </a:t>
            </a:r>
            <a:r>
              <a:rPr lang="en-US" sz="2800" dirty="0" err="1" smtClean="0"/>
              <a:t>PVAlc</a:t>
            </a:r>
            <a:r>
              <a:rPr lang="en-US" sz="2800" dirty="0" smtClean="0"/>
              <a:t> FROM BONE DRY TO 0.748 VOLUME FRACTION</a:t>
            </a:r>
          </a:p>
        </p:txBody>
      </p:sp>
      <p:pic>
        <p:nvPicPr>
          <p:cNvPr id="27651" name="Billede 2"/>
          <p:cNvPicPr>
            <a:picLocks noGrp="1"/>
          </p:cNvPicPr>
          <p:nvPr>
            <p:ph idx="1"/>
          </p:nvPr>
        </p:nvPicPr>
        <p:blipFill>
          <a:blip r:embed="rId3" cstate="print"/>
          <a:srcRect/>
          <a:stretch>
            <a:fillRect/>
          </a:stretch>
        </p:blipFill>
        <p:spPr>
          <a:xfrm>
            <a:off x="1068388" y="1600200"/>
            <a:ext cx="7007225" cy="453072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en-US" sz="3200" dirty="0" smtClean="0"/>
              <a:t>POTENTIALLY SIGNIFICANT SURFACE EFFECTS IN  </a:t>
            </a:r>
            <a:r>
              <a:rPr lang="en-US" sz="3200" b="1" dirty="0" smtClean="0"/>
              <a:t>VAPOR</a:t>
            </a:r>
            <a:r>
              <a:rPr lang="en-US" sz="3200" dirty="0" smtClean="0"/>
              <a:t> ABSORPTION </a:t>
            </a:r>
          </a:p>
        </p:txBody>
      </p:sp>
      <p:sp>
        <p:nvSpPr>
          <p:cNvPr id="21507" name="Content Placeholder 2"/>
          <p:cNvSpPr>
            <a:spLocks noGrp="1"/>
          </p:cNvSpPr>
          <p:nvPr>
            <p:ph idx="1"/>
          </p:nvPr>
        </p:nvSpPr>
        <p:spPr/>
        <p:txBody>
          <a:bodyPr/>
          <a:lstStyle/>
          <a:p>
            <a:r>
              <a:rPr lang="en-US" smtClean="0"/>
              <a:t>External phase diffusion from source to film</a:t>
            </a:r>
          </a:p>
          <a:p>
            <a:r>
              <a:rPr lang="en-US" smtClean="0"/>
              <a:t>Diffusion in stagnant boundary layer at film</a:t>
            </a:r>
          </a:p>
          <a:p>
            <a:r>
              <a:rPr lang="en-US" smtClean="0"/>
              <a:t>Heat removal on condensation</a:t>
            </a:r>
          </a:p>
          <a:p>
            <a:r>
              <a:rPr lang="en-US" smtClean="0"/>
              <a:t>Adsorption (How well do HSP match?)</a:t>
            </a:r>
          </a:p>
          <a:p>
            <a:r>
              <a:rPr lang="en-US" smtClean="0"/>
              <a:t>Orientation (Does n-hexane enter sideways?)</a:t>
            </a:r>
          </a:p>
          <a:p>
            <a:r>
              <a:rPr lang="en-US" smtClean="0"/>
              <a:t>Absorption site (hole size and shape)</a:t>
            </a:r>
          </a:p>
          <a:p>
            <a:r>
              <a:rPr lang="en-US" smtClean="0"/>
              <a:t>Transport into bulk (Diffusion coefficient, molecular size and shape)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algn="ctr" eaLnBrk="1" hangingPunct="1"/>
            <a:r>
              <a:rPr lang="da-DK" sz="2800" dirty="0" smtClean="0"/>
              <a:t> SURFACE RESISTANCE  FOR </a:t>
            </a:r>
            <a:r>
              <a:rPr lang="da-DK" sz="2800" b="1" dirty="0" smtClean="0"/>
              <a:t>LIQUID</a:t>
            </a:r>
            <a:r>
              <a:rPr lang="da-DK" sz="2800" dirty="0" smtClean="0"/>
              <a:t> CONTACT COC POLYMER </a:t>
            </a:r>
            <a:r>
              <a:rPr lang="en-US" sz="2800" dirty="0" smtClean="0"/>
              <a:t>TOPAS</a:t>
            </a:r>
            <a:r>
              <a:rPr lang="en-US" sz="2800" baseline="50000" dirty="0" smtClean="0"/>
              <a:t>®</a:t>
            </a:r>
            <a:r>
              <a:rPr lang="en-US" sz="2800" dirty="0" smtClean="0"/>
              <a:t> 6013</a:t>
            </a:r>
            <a:r>
              <a:rPr lang="da-DK" sz="2800" dirty="0" smtClean="0"/>
              <a:t> TICONA                     (NIELSEN, HANSEN 2005)</a:t>
            </a:r>
            <a:endParaRPr lang="en-US" sz="2800" dirty="0" smtClean="0"/>
          </a:p>
        </p:txBody>
      </p:sp>
      <p:graphicFrame>
        <p:nvGraphicFramePr>
          <p:cNvPr id="7170" name="Object 4"/>
          <p:cNvGraphicFramePr>
            <a:graphicFrameLocks noChangeAspect="1"/>
          </p:cNvGraphicFramePr>
          <p:nvPr>
            <p:ph idx="1"/>
          </p:nvPr>
        </p:nvGraphicFramePr>
        <p:xfrm>
          <a:off x="1600200" y="1676400"/>
          <a:ext cx="5902325" cy="4530725"/>
        </p:xfrm>
        <a:graphic>
          <a:graphicData uri="http://schemas.openxmlformats.org/presentationml/2006/ole">
            <p:oleObj spid="_x0000_s7170" name="Worksheet" r:id="rId3" imgW="9724949" imgH="7458151" progId="Excel.Sheet.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228600"/>
            <a:ext cx="8229600" cy="1139825"/>
          </a:xfrm>
        </p:spPr>
        <p:txBody>
          <a:bodyPr/>
          <a:lstStyle/>
          <a:p>
            <a:pPr algn="ctr" eaLnBrk="1" hangingPunct="1"/>
            <a:r>
              <a:rPr lang="da-DK" sz="2800" dirty="0" smtClean="0"/>
              <a:t>UNDERSTANDING ABSORPTION IN POLYMERS:</a:t>
            </a:r>
            <a:br>
              <a:rPr lang="da-DK" sz="2800" dirty="0" smtClean="0"/>
            </a:br>
            <a:r>
              <a:rPr lang="da-DK" sz="2800" dirty="0" smtClean="0"/>
              <a:t>KEY TO IMPROVING BARRIER PROPERTIES NORDIC POLYMER DAYS 2013 HELSINKI</a:t>
            </a:r>
            <a:br>
              <a:rPr lang="da-DK" sz="2800" dirty="0" smtClean="0"/>
            </a:br>
            <a:r>
              <a:rPr lang="da-DK" sz="3200" dirty="0" smtClean="0"/>
              <a:t>Charles M. Hansen, Actively Retired</a:t>
            </a:r>
            <a:r>
              <a:rPr lang="da-DK" sz="2800" dirty="0" smtClean="0"/>
              <a:t/>
            </a:r>
            <a:br>
              <a:rPr lang="da-DK" sz="2800" dirty="0" smtClean="0"/>
            </a:br>
            <a:endParaRPr lang="en-US" sz="2800" dirty="0" smtClean="0"/>
          </a:p>
        </p:txBody>
      </p:sp>
      <p:sp>
        <p:nvSpPr>
          <p:cNvPr id="1028" name="Rectangle 3"/>
          <p:cNvSpPr>
            <a:spLocks noGrp="1" noChangeArrowheads="1"/>
          </p:cNvSpPr>
          <p:nvPr>
            <p:ph type="body" idx="4294967295"/>
          </p:nvPr>
        </p:nvSpPr>
        <p:spPr>
          <a:xfrm>
            <a:off x="457200" y="1905000"/>
            <a:ext cx="8077200" cy="4419600"/>
          </a:xfrm>
        </p:spPr>
        <p:txBody>
          <a:bodyPr/>
          <a:lstStyle/>
          <a:p>
            <a:pPr algn="ctr" eaLnBrk="1" hangingPunct="1">
              <a:buFont typeface="Wingdings" pitchFamily="2" charset="2"/>
              <a:buNone/>
              <a:defRPr/>
            </a:pPr>
            <a:r>
              <a:rPr lang="da-DK" dirty="0" smtClean="0"/>
              <a:t>  </a:t>
            </a:r>
          </a:p>
          <a:p>
            <a:pPr eaLnBrk="1" hangingPunct="1">
              <a:buFont typeface="Wingdings" pitchFamily="2" charset="2"/>
              <a:buNone/>
              <a:defRPr/>
            </a:pPr>
            <a:r>
              <a:rPr lang="da-DK" dirty="0" smtClean="0"/>
              <a:t>Mismatch Hansen solubility parameters to get</a:t>
            </a:r>
          </a:p>
          <a:p>
            <a:pPr eaLnBrk="1" hangingPunct="1">
              <a:buFont typeface="Wingdings" pitchFamily="2" charset="2"/>
              <a:buNone/>
              <a:defRPr/>
            </a:pPr>
            <a:r>
              <a:rPr lang="da-DK" dirty="0" smtClean="0"/>
              <a:t>1. Lower equilibrium absorption, and therefore:</a:t>
            </a:r>
          </a:p>
          <a:p>
            <a:pPr marL="514350" indent="-514350" eaLnBrk="1" hangingPunct="1">
              <a:buFont typeface="Wingdings" pitchFamily="2" charset="2"/>
              <a:buNone/>
              <a:defRPr/>
            </a:pPr>
            <a:r>
              <a:rPr lang="da-DK" dirty="0" smtClean="0"/>
              <a:t>   A. Lower concentration gradients</a:t>
            </a:r>
          </a:p>
          <a:p>
            <a:pPr marL="514350" indent="-514350" eaLnBrk="1" hangingPunct="1">
              <a:buFont typeface="Wingdings" pitchFamily="2" charset="2"/>
              <a:buNone/>
              <a:defRPr/>
            </a:pPr>
            <a:r>
              <a:rPr lang="da-DK" dirty="0" smtClean="0"/>
              <a:t>   B. Lower diffusion coefficients</a:t>
            </a:r>
          </a:p>
          <a:p>
            <a:pPr eaLnBrk="1" hangingPunct="1">
              <a:buFont typeface="Wingdings" pitchFamily="2" charset="2"/>
              <a:buNone/>
              <a:defRPr/>
            </a:pPr>
            <a:r>
              <a:rPr lang="da-DK" dirty="0" smtClean="0"/>
              <a:t>   C. Lower surface mass transfer coefficients   </a:t>
            </a:r>
          </a:p>
          <a:p>
            <a:pPr algn="ctr" eaLnBrk="1" hangingPunct="1">
              <a:buFont typeface="Wingdings" pitchFamily="2" charset="2"/>
              <a:buNone/>
              <a:defRPr/>
            </a:pPr>
            <a:r>
              <a:rPr lang="da-DK" sz="2800" dirty="0" smtClean="0"/>
              <a:t>and</a:t>
            </a:r>
          </a:p>
          <a:p>
            <a:pPr algn="ctr" eaLnBrk="1" hangingPunct="1">
              <a:buFont typeface="Wingdings" pitchFamily="2" charset="2"/>
              <a:buNone/>
              <a:defRPr/>
            </a:pPr>
            <a:r>
              <a:rPr lang="da-DK" sz="3200" b="1" dirty="0" smtClean="0"/>
              <a:t>Better Barriers                                       </a:t>
            </a:r>
            <a:endParaRPr lang="en-US" sz="32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type="title"/>
          </p:nvPr>
        </p:nvSpPr>
        <p:spPr/>
        <p:txBody>
          <a:bodyPr/>
          <a:lstStyle/>
          <a:p>
            <a:pPr algn="ctr" eaLnBrk="1" hangingPunct="1"/>
            <a:r>
              <a:rPr lang="da-DK" sz="3200" dirty="0" smtClean="0"/>
              <a:t>S-SHAPED CURVES CAUSED BY SURFACE RESISTANCE (NIELSEN, HANSEN 2005)</a:t>
            </a:r>
            <a:endParaRPr lang="en-US" sz="3200" dirty="0" smtClean="0"/>
          </a:p>
        </p:txBody>
      </p:sp>
      <p:graphicFrame>
        <p:nvGraphicFramePr>
          <p:cNvPr id="8194" name="Object 4"/>
          <p:cNvGraphicFramePr>
            <a:graphicFrameLocks noChangeAspect="1"/>
          </p:cNvGraphicFramePr>
          <p:nvPr>
            <p:ph idx="1"/>
          </p:nvPr>
        </p:nvGraphicFramePr>
        <p:xfrm>
          <a:off x="457200" y="1828800"/>
          <a:ext cx="8229600" cy="4406900"/>
        </p:xfrm>
        <a:graphic>
          <a:graphicData uri="http://schemas.openxmlformats.org/presentationml/2006/ole">
            <p:oleObj spid="_x0000_s8194" name="Worksheet" r:id="rId3" imgW="9525000" imgH="5095951" progId="Excel.Sheet.8">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sz="3600" dirty="0" smtClean="0"/>
              <a:t>Apparent h and Equilibrium Uptake for COC </a:t>
            </a:r>
            <a:r>
              <a:rPr lang="en-US" sz="3600" dirty="0" err="1" smtClean="0"/>
              <a:t>Topas</a:t>
            </a:r>
            <a:r>
              <a:rPr lang="en-US" sz="3600" baseline="50000" dirty="0" smtClean="0"/>
              <a:t>®</a:t>
            </a:r>
            <a:r>
              <a:rPr lang="en-US" sz="3600" dirty="0" smtClean="0"/>
              <a:t> 6013 on Liquid Contact</a:t>
            </a:r>
          </a:p>
        </p:txBody>
      </p:sp>
      <p:sp>
        <p:nvSpPr>
          <p:cNvPr id="23555" name="Content Placeholder 2"/>
          <p:cNvSpPr>
            <a:spLocks noGrp="1"/>
          </p:cNvSpPr>
          <p:nvPr>
            <p:ph idx="1"/>
          </p:nvPr>
        </p:nvSpPr>
        <p:spPr>
          <a:xfrm>
            <a:off x="457200" y="1371600"/>
            <a:ext cx="8229600" cy="4759325"/>
          </a:xfrm>
        </p:spPr>
        <p:txBody>
          <a:bodyPr/>
          <a:lstStyle/>
          <a:p>
            <a:pPr>
              <a:buFont typeface="Wingdings" pitchFamily="2" charset="2"/>
              <a:buNone/>
            </a:pPr>
            <a:r>
              <a:rPr lang="en-US" sz="2000" dirty="0" smtClean="0"/>
              <a:t>Solvent		     Apparent h, cm/s    Equilibrium uptake, vol. fraction</a:t>
            </a:r>
          </a:p>
          <a:p>
            <a:pPr>
              <a:buFont typeface="Wingdings" pitchFamily="2" charset="2"/>
              <a:buNone/>
            </a:pPr>
            <a:r>
              <a:rPr lang="en-US" sz="2000" dirty="0" err="1" smtClean="0"/>
              <a:t>Tetrahydrofuran</a:t>
            </a:r>
            <a:r>
              <a:rPr lang="en-US" sz="2000" dirty="0" smtClean="0"/>
              <a:t>	 	1.89(10)</a:t>
            </a:r>
            <a:r>
              <a:rPr lang="en-US" sz="2000" baseline="30000" dirty="0" smtClean="0"/>
              <a:t>-4</a:t>
            </a:r>
            <a:r>
              <a:rPr lang="en-US" sz="2000" dirty="0" smtClean="0"/>
              <a:t>		0.676</a:t>
            </a:r>
          </a:p>
          <a:p>
            <a:pPr>
              <a:buFont typeface="Wingdings" pitchFamily="2" charset="2"/>
              <a:buNone/>
            </a:pPr>
            <a:r>
              <a:rPr lang="en-US" sz="2000" dirty="0" smtClean="0"/>
              <a:t>Hexane			7.78(10)</a:t>
            </a:r>
            <a:r>
              <a:rPr lang="en-US" sz="2000" baseline="30000" dirty="0" smtClean="0"/>
              <a:t>-6</a:t>
            </a:r>
            <a:r>
              <a:rPr lang="en-US" sz="2000" dirty="0" smtClean="0"/>
              <a:t>		0.351</a:t>
            </a:r>
          </a:p>
          <a:p>
            <a:pPr>
              <a:buFont typeface="Wingdings" pitchFamily="2" charset="2"/>
              <a:buNone/>
            </a:pPr>
            <a:r>
              <a:rPr lang="en-US" sz="2000" dirty="0" smtClean="0"/>
              <a:t>Diethyl ether		1.21(10)</a:t>
            </a:r>
            <a:r>
              <a:rPr lang="en-US" sz="2000" baseline="30000" dirty="0" smtClean="0"/>
              <a:t>-6</a:t>
            </a:r>
            <a:r>
              <a:rPr lang="en-US" sz="2000" dirty="0" smtClean="0"/>
              <a:t>		0.268</a:t>
            </a:r>
          </a:p>
          <a:p>
            <a:pPr>
              <a:buFont typeface="Wingdings" pitchFamily="2" charset="2"/>
              <a:buNone/>
            </a:pPr>
            <a:r>
              <a:rPr lang="en-US" sz="2000" dirty="0" err="1" smtClean="0"/>
              <a:t>Propylamine</a:t>
            </a:r>
            <a:r>
              <a:rPr lang="en-US" sz="2000" dirty="0" smtClean="0"/>
              <a:t>		1.49(10)</a:t>
            </a:r>
            <a:r>
              <a:rPr lang="en-US" sz="2000" baseline="30000" dirty="0" smtClean="0"/>
              <a:t>-7</a:t>
            </a:r>
            <a:r>
              <a:rPr lang="en-US" sz="2000" dirty="0" smtClean="0"/>
              <a:t>		0.181</a:t>
            </a:r>
          </a:p>
          <a:p>
            <a:pPr>
              <a:buFont typeface="Wingdings" pitchFamily="2" charset="2"/>
              <a:buNone/>
            </a:pPr>
            <a:r>
              <a:rPr lang="en-US" sz="2000" dirty="0" smtClean="0"/>
              <a:t>Ethylene dichloride	1.18(10)</a:t>
            </a:r>
            <a:r>
              <a:rPr lang="en-US" sz="2000" baseline="30000" dirty="0" smtClean="0"/>
              <a:t>-7</a:t>
            </a:r>
            <a:r>
              <a:rPr lang="en-US" sz="2000" dirty="0" smtClean="0"/>
              <a:t>		0.176</a:t>
            </a:r>
          </a:p>
          <a:p>
            <a:pPr>
              <a:buFont typeface="Wingdings" pitchFamily="2" charset="2"/>
              <a:buNone/>
            </a:pPr>
            <a:r>
              <a:rPr lang="en-US" sz="2000" dirty="0" smtClean="0"/>
              <a:t>Ethyl acetate		1.46(10)</a:t>
            </a:r>
            <a:r>
              <a:rPr lang="en-US" sz="2000" baseline="30000" dirty="0" smtClean="0"/>
              <a:t>-8</a:t>
            </a:r>
            <a:r>
              <a:rPr lang="en-US" sz="2000" dirty="0" smtClean="0"/>
              <a:t>		0.076</a:t>
            </a:r>
          </a:p>
          <a:p>
            <a:pPr>
              <a:buFont typeface="Wingdings" pitchFamily="2" charset="2"/>
              <a:buNone/>
            </a:pPr>
            <a:r>
              <a:rPr lang="en-US" sz="2000" dirty="0" smtClean="0"/>
              <a:t>n-Butyl acetate		8.30(10)</a:t>
            </a:r>
            <a:r>
              <a:rPr lang="en-US" sz="2000" baseline="30000" dirty="0" smtClean="0"/>
              <a:t>-10</a:t>
            </a:r>
            <a:r>
              <a:rPr lang="en-US" sz="2000" dirty="0" smtClean="0"/>
              <a:t>		0.202</a:t>
            </a:r>
          </a:p>
          <a:p>
            <a:pPr>
              <a:buFont typeface="Wingdings" pitchFamily="2" charset="2"/>
              <a:buNone/>
            </a:pPr>
            <a:r>
              <a:rPr lang="en-US" sz="2000" dirty="0" smtClean="0"/>
              <a:t>Phenyl acetate	      	     0			    0	</a:t>
            </a:r>
          </a:p>
          <a:p>
            <a:pPr>
              <a:buFont typeface="Wingdings" pitchFamily="2" charset="2"/>
              <a:buNone/>
            </a:pPr>
            <a:r>
              <a:rPr lang="en-US" sz="2000" dirty="0" err="1" smtClean="0"/>
              <a:t>Acetophenone</a:t>
            </a:r>
            <a:r>
              <a:rPr lang="en-US" sz="2000" dirty="0" smtClean="0"/>
              <a:t>		     0			    0</a:t>
            </a:r>
          </a:p>
          <a:p>
            <a:pPr>
              <a:buFont typeface="Wingdings" pitchFamily="2" charset="2"/>
              <a:buNone/>
            </a:pPr>
            <a:r>
              <a:rPr lang="en-US" sz="2000" dirty="0" smtClean="0"/>
              <a:t>1,4-Dioxane		     0			    0</a:t>
            </a:r>
          </a:p>
          <a:p>
            <a:r>
              <a:rPr lang="en-US" sz="2000" dirty="0" err="1" smtClean="0"/>
              <a:t>Tetrahydrofuran</a:t>
            </a:r>
            <a:r>
              <a:rPr lang="en-US" sz="2000" dirty="0" smtClean="0"/>
              <a:t> apparent h is too low since diffusion controls.</a:t>
            </a:r>
          </a:p>
          <a:p>
            <a:r>
              <a:rPr lang="en-US" sz="2000" dirty="0" smtClean="0"/>
              <a:t>n-Butyl acetate apparent h is strongly lowered by size and shape.</a:t>
            </a:r>
          </a:p>
          <a:p>
            <a:endParaRPr lang="en-US" sz="1200" dirty="0" smtClean="0"/>
          </a:p>
          <a:p>
            <a:endParaRPr lang="en-US" sz="12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sz="3600" dirty="0" smtClean="0"/>
              <a:t>Surface Mass Transfer COC (</a:t>
            </a:r>
            <a:r>
              <a:rPr lang="en-US" sz="3600" dirty="0" err="1" smtClean="0"/>
              <a:t>Topas</a:t>
            </a:r>
            <a:r>
              <a:rPr lang="en-US" sz="3600" baseline="50000" dirty="0" smtClean="0"/>
              <a:t>®</a:t>
            </a:r>
            <a:r>
              <a:rPr lang="en-US" sz="3600" dirty="0" smtClean="0"/>
              <a:t> 6013) Depends On Equilibrium Absorption. Equilibrium Absorption depends on </a:t>
            </a:r>
            <a:r>
              <a:rPr lang="el-GR" sz="3600" dirty="0" smtClean="0"/>
              <a:t>Δ</a:t>
            </a:r>
            <a:r>
              <a:rPr lang="en-US" sz="3600" dirty="0" smtClean="0"/>
              <a:t>HSP</a:t>
            </a:r>
          </a:p>
        </p:txBody>
      </p:sp>
      <p:graphicFrame>
        <p:nvGraphicFramePr>
          <p:cNvPr id="4" name="Content Placeholder 3"/>
          <p:cNvGraphicFramePr>
            <a:graphicFrameLocks noGrp="1"/>
          </p:cNvGraphicFramePr>
          <p:nvPr>
            <p:ph idx="1"/>
          </p:nvPr>
        </p:nvGraphicFramePr>
        <p:xfrm>
          <a:off x="457200" y="1981200"/>
          <a:ext cx="8229600" cy="41497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en-US" sz="2800" dirty="0" smtClean="0"/>
              <a:t>MAJOR REFERENCES EXPLAINING “ANOMALIES” USING DIFFUSION EQUATION</a:t>
            </a:r>
          </a:p>
        </p:txBody>
      </p:sp>
      <p:sp>
        <p:nvSpPr>
          <p:cNvPr id="25603" name="Content Placeholder 2"/>
          <p:cNvSpPr>
            <a:spLocks noGrp="1"/>
          </p:cNvSpPr>
          <p:nvPr>
            <p:ph idx="1"/>
          </p:nvPr>
        </p:nvSpPr>
        <p:spPr>
          <a:xfrm>
            <a:off x="457200" y="1295400"/>
            <a:ext cx="8229600" cy="4835525"/>
          </a:xfrm>
        </p:spPr>
        <p:txBody>
          <a:bodyPr/>
          <a:lstStyle/>
          <a:p>
            <a:pPr>
              <a:buFont typeface="Wingdings" pitchFamily="2" charset="2"/>
              <a:buNone/>
            </a:pPr>
            <a:r>
              <a:rPr lang="en-US" sz="2400" dirty="0" smtClean="0"/>
              <a:t>   Chapter 16 of Second Edition of </a:t>
            </a:r>
            <a:r>
              <a:rPr lang="en-US" sz="2400" i="1" dirty="0" smtClean="0"/>
              <a:t>Hansen Solubility Parameters: A User’s Handbook</a:t>
            </a:r>
            <a:r>
              <a:rPr lang="en-US" sz="2400" dirty="0" smtClean="0"/>
              <a:t>, CRC Press, 2007.  </a:t>
            </a:r>
          </a:p>
          <a:p>
            <a:pPr>
              <a:buNone/>
            </a:pPr>
            <a:r>
              <a:rPr lang="en-US" sz="2400" dirty="0" smtClean="0"/>
              <a:t>   Hansen CM. The significance of the surface condition in solutions to the diffusion equation: explaining "anomalous" </a:t>
            </a:r>
            <a:r>
              <a:rPr lang="en-US" sz="2400" dirty="0" err="1" smtClean="0"/>
              <a:t>sigmoidal</a:t>
            </a:r>
            <a:r>
              <a:rPr lang="en-US" sz="2400" dirty="0" smtClean="0"/>
              <a:t>, Case II, and Super Case II absorption behavior. </a:t>
            </a:r>
            <a:r>
              <a:rPr lang="en-US" sz="2400" dirty="0" err="1" smtClean="0"/>
              <a:t>Eur</a:t>
            </a:r>
            <a:r>
              <a:rPr lang="en-US" sz="2400" dirty="0" smtClean="0"/>
              <a:t> </a:t>
            </a:r>
            <a:r>
              <a:rPr lang="en-US" sz="2400" dirty="0" err="1" smtClean="0"/>
              <a:t>Polym</a:t>
            </a:r>
            <a:r>
              <a:rPr lang="en-US" sz="2400" dirty="0" smtClean="0"/>
              <a:t> J 2010;46;651-662.</a:t>
            </a:r>
          </a:p>
          <a:p>
            <a:pPr>
              <a:buNone/>
            </a:pPr>
            <a:r>
              <a:rPr lang="en-US" sz="2400" dirty="0" smtClean="0"/>
              <a:t>    Abbott S, Hansen CM, Yamamoto H. </a:t>
            </a:r>
            <a:r>
              <a:rPr lang="en-US" sz="2400" i="1" dirty="0" smtClean="0"/>
              <a:t>Hansen Solubility Parameters in Practice</a:t>
            </a:r>
            <a:r>
              <a:rPr lang="en-US" sz="2400" dirty="0" smtClean="0"/>
              <a:t>, </a:t>
            </a:r>
            <a:r>
              <a:rPr lang="en-US" sz="2400" dirty="0" smtClean="0">
                <a:hlinkClick r:id="rId2"/>
              </a:rPr>
              <a:t>www.hansen-solubility.com</a:t>
            </a:r>
            <a:r>
              <a:rPr lang="en-US" sz="2400" dirty="0" smtClean="0"/>
              <a:t>. (includes software for absorption, desorption and permeation)</a:t>
            </a:r>
          </a:p>
          <a:p>
            <a:pPr>
              <a:buNone/>
            </a:pPr>
            <a:r>
              <a:rPr lang="en-US" sz="2400" dirty="0" smtClean="0"/>
              <a:t>    Downloads on </a:t>
            </a:r>
            <a:r>
              <a:rPr lang="en-US" sz="2400" dirty="0" smtClean="0">
                <a:hlinkClick r:id="rId2"/>
              </a:rPr>
              <a:t>www.hansen-solubility.com</a:t>
            </a:r>
            <a:r>
              <a:rPr lang="en-US" sz="2400" dirty="0" smtClean="0"/>
              <a:t>. Including this presentation with comments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Thomas and </a:t>
            </a:r>
            <a:r>
              <a:rPr lang="en-US" dirty="0" err="1" smtClean="0"/>
              <a:t>Windle</a:t>
            </a:r>
            <a:r>
              <a:rPr lang="en-US" dirty="0" smtClean="0"/>
              <a:t> Case II Example</a:t>
            </a:r>
            <a:br>
              <a:rPr lang="en-US" dirty="0" smtClean="0"/>
            </a:br>
            <a:r>
              <a:rPr lang="en-US" dirty="0" smtClean="0"/>
              <a:t>Methanol/PMMA with Iodine Tracer</a:t>
            </a:r>
          </a:p>
        </p:txBody>
      </p:sp>
      <p:pic>
        <p:nvPicPr>
          <p:cNvPr id="32771" name="Picture 2"/>
          <p:cNvPicPr>
            <a:picLocks noGrp="1" noChangeAspect="1" noChangeArrowheads="1"/>
          </p:cNvPicPr>
          <p:nvPr>
            <p:ph sz="half" idx="1"/>
          </p:nvPr>
        </p:nvPicPr>
        <p:blipFill>
          <a:blip r:embed="rId2" cstate="print"/>
          <a:srcRect/>
          <a:stretch>
            <a:fillRect/>
          </a:stretch>
        </p:blipFill>
        <p:spPr>
          <a:xfrm>
            <a:off x="1000125" y="1600200"/>
            <a:ext cx="2952750" cy="4530725"/>
          </a:xfrm>
          <a:noFill/>
        </p:spPr>
      </p:pic>
      <p:sp>
        <p:nvSpPr>
          <p:cNvPr id="32772" name="Content Placeholder 4"/>
          <p:cNvSpPr>
            <a:spLocks noGrp="1"/>
          </p:cNvSpPr>
          <p:nvPr>
            <p:ph sz="half" idx="2"/>
          </p:nvPr>
        </p:nvSpPr>
        <p:spPr/>
        <p:txBody>
          <a:bodyPr/>
          <a:lstStyle/>
          <a:p>
            <a:pPr>
              <a:buFont typeface="Wingdings" pitchFamily="2" charset="2"/>
              <a:buNone/>
            </a:pPr>
            <a:r>
              <a:rPr lang="en-US" dirty="0" smtClean="0"/>
              <a:t>Straight line absorption </a:t>
            </a:r>
          </a:p>
          <a:p>
            <a:pPr>
              <a:buFont typeface="Wingdings" pitchFamily="2" charset="2"/>
              <a:buNone/>
            </a:pPr>
            <a:r>
              <a:rPr lang="en-US" dirty="0" smtClean="0"/>
              <a:t>with linear time cited as</a:t>
            </a:r>
          </a:p>
          <a:p>
            <a:pPr>
              <a:buFont typeface="Wingdings" pitchFamily="2" charset="2"/>
              <a:buNone/>
            </a:pPr>
            <a:r>
              <a:rPr lang="en-US" dirty="0" smtClean="0"/>
              <a:t>excellent example of</a:t>
            </a:r>
          </a:p>
          <a:p>
            <a:pPr>
              <a:buFont typeface="Wingdings" pitchFamily="2" charset="2"/>
              <a:buNone/>
            </a:pPr>
            <a:r>
              <a:rPr lang="en-US" dirty="0" smtClean="0"/>
              <a:t>Case II behavior.</a:t>
            </a:r>
          </a:p>
          <a:p>
            <a:pPr>
              <a:buFont typeface="Wingdings" pitchFamily="2" charset="2"/>
              <a:buNone/>
            </a:pPr>
            <a:r>
              <a:rPr lang="en-US" dirty="0" smtClean="0"/>
              <a:t>This result is duplicated:</a:t>
            </a:r>
          </a:p>
          <a:p>
            <a:pPr>
              <a:buFont typeface="Wingdings" pitchFamily="2" charset="2"/>
              <a:buNone/>
            </a:pPr>
            <a:r>
              <a:rPr lang="en-US" dirty="0" smtClean="0"/>
              <a:t>Diffusion equation with</a:t>
            </a:r>
          </a:p>
          <a:p>
            <a:pPr>
              <a:buFont typeface="Wingdings" pitchFamily="2" charset="2"/>
              <a:buNone/>
            </a:pPr>
            <a:r>
              <a:rPr lang="en-US" dirty="0" smtClean="0"/>
              <a:t>significant surface effect</a:t>
            </a:r>
          </a:p>
          <a:p>
            <a:pPr>
              <a:buFont typeface="Wingdings" pitchFamily="2" charset="2"/>
              <a:buNone/>
            </a:pPr>
            <a:r>
              <a:rPr lang="en-US" dirty="0" smtClean="0"/>
              <a:t>and exponential D(c)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Thomas and </a:t>
            </a:r>
            <a:r>
              <a:rPr lang="en-US" dirty="0" err="1" smtClean="0"/>
              <a:t>Windle</a:t>
            </a:r>
            <a:r>
              <a:rPr lang="en-US" dirty="0" smtClean="0"/>
              <a:t> Case II Example</a:t>
            </a:r>
            <a:br>
              <a:rPr lang="en-US" dirty="0" smtClean="0"/>
            </a:br>
            <a:r>
              <a:rPr lang="en-US" sz="2400" dirty="0" err="1" smtClean="0"/>
              <a:t>Windle</a:t>
            </a:r>
            <a:r>
              <a:rPr lang="en-US" sz="2400" dirty="0" smtClean="0"/>
              <a:t>, “Case II Sorption” in </a:t>
            </a:r>
            <a:r>
              <a:rPr lang="en-US" sz="2400" dirty="0" err="1" smtClean="0"/>
              <a:t>Comyn</a:t>
            </a:r>
            <a:r>
              <a:rPr lang="en-US" sz="2400" dirty="0" smtClean="0"/>
              <a:t>, </a:t>
            </a:r>
            <a:r>
              <a:rPr lang="en-US" sz="2400" i="1" dirty="0" smtClean="0"/>
              <a:t>Polymer Permeability </a:t>
            </a:r>
            <a:r>
              <a:rPr lang="en-US" sz="2400" dirty="0" smtClean="0"/>
              <a:t> (1985)</a:t>
            </a:r>
            <a:endParaRPr lang="en-US" sz="2400" i="1" dirty="0" smtClean="0"/>
          </a:p>
        </p:txBody>
      </p:sp>
      <p:pic>
        <p:nvPicPr>
          <p:cNvPr id="33795" name="Picture 3"/>
          <p:cNvPicPr>
            <a:picLocks noGrp="1" noChangeAspect="1" noChangeArrowheads="1"/>
          </p:cNvPicPr>
          <p:nvPr>
            <p:ph sz="half" idx="1"/>
          </p:nvPr>
        </p:nvPicPr>
        <p:blipFill>
          <a:blip r:embed="rId2" cstate="print"/>
          <a:srcRect/>
          <a:stretch>
            <a:fillRect/>
          </a:stretch>
        </p:blipFill>
        <p:spPr>
          <a:xfrm>
            <a:off x="909638" y="1600200"/>
            <a:ext cx="3133725" cy="4530725"/>
          </a:xfrm>
          <a:noFill/>
        </p:spPr>
      </p:pic>
      <p:sp>
        <p:nvSpPr>
          <p:cNvPr id="33796" name="Content Placeholder 6"/>
          <p:cNvSpPr>
            <a:spLocks noGrp="1"/>
          </p:cNvSpPr>
          <p:nvPr>
            <p:ph sz="half" idx="2"/>
          </p:nvPr>
        </p:nvSpPr>
        <p:spPr>
          <a:xfrm>
            <a:off x="4038600" y="1752600"/>
            <a:ext cx="4038600" cy="4530725"/>
          </a:xfrm>
        </p:spPr>
        <p:txBody>
          <a:bodyPr/>
          <a:lstStyle/>
          <a:p>
            <a:pPr>
              <a:buFont typeface="Wingdings" pitchFamily="2" charset="2"/>
              <a:buNone/>
            </a:pPr>
            <a:r>
              <a:rPr lang="en-US" sz="2400" dirty="0" smtClean="0"/>
              <a:t>Iodine tracer lags methanol </a:t>
            </a:r>
          </a:p>
          <a:p>
            <a:pPr>
              <a:buFont typeface="Wingdings" pitchFamily="2" charset="2"/>
              <a:buNone/>
            </a:pPr>
            <a:r>
              <a:rPr lang="en-US" sz="2400" dirty="0" smtClean="0"/>
              <a:t>in PMMA at 30°C showing</a:t>
            </a:r>
          </a:p>
          <a:p>
            <a:pPr>
              <a:buFont typeface="Wingdings" pitchFamily="2" charset="2"/>
              <a:buNone/>
            </a:pPr>
            <a:r>
              <a:rPr lang="en-US" sz="2400" dirty="0" smtClean="0"/>
              <a:t>apparent step-like gradient.</a:t>
            </a:r>
          </a:p>
          <a:p>
            <a:pPr>
              <a:buFont typeface="Wingdings" pitchFamily="2" charset="2"/>
              <a:buNone/>
            </a:pPr>
            <a:r>
              <a:rPr lang="en-US" sz="2400" dirty="0" smtClean="0"/>
              <a:t>Methanol does not have this</a:t>
            </a:r>
          </a:p>
          <a:p>
            <a:pPr>
              <a:buFont typeface="Wingdings" pitchFamily="2" charset="2"/>
              <a:buNone/>
            </a:pPr>
            <a:r>
              <a:rPr lang="en-US" sz="2400" dirty="0" smtClean="0"/>
              <a:t>“advancing sharp front”.</a:t>
            </a:r>
          </a:p>
          <a:p>
            <a:pPr>
              <a:buFont typeface="Wingdings" pitchFamily="2" charset="2"/>
              <a:buNone/>
            </a:pPr>
            <a:r>
              <a:rPr lang="en-US" sz="2400" dirty="0" smtClean="0"/>
              <a:t>Iodine tracer is far too slow </a:t>
            </a:r>
          </a:p>
          <a:p>
            <a:pPr>
              <a:buFont typeface="Wingdings" pitchFamily="2" charset="2"/>
              <a:buNone/>
            </a:pPr>
            <a:r>
              <a:rPr lang="en-US" sz="2400" dirty="0" smtClean="0"/>
              <a:t>as shown in the following. </a:t>
            </a:r>
          </a:p>
          <a:p>
            <a:pPr>
              <a:buFont typeface="Wingdings" pitchFamily="2" charset="2"/>
              <a:buNone/>
            </a:pPr>
            <a:r>
              <a:rPr lang="en-US" sz="2400" dirty="0" smtClean="0"/>
              <a:t>Methanol gradients become</a:t>
            </a:r>
          </a:p>
          <a:p>
            <a:pPr>
              <a:buFont typeface="Wingdings" pitchFamily="2" charset="2"/>
              <a:buNone/>
            </a:pPr>
            <a:r>
              <a:rPr lang="en-US" sz="2400" dirty="0" smtClean="0"/>
              <a:t>horizontal, not vertical.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a-DK" sz="3600" dirty="0" smtClean="0"/>
              <a:t>THOMAS AND WINDLE EXPERIMENT 6.3 HOURS </a:t>
            </a:r>
            <a:endParaRPr lang="da-DK" sz="3600" dirty="0"/>
          </a:p>
        </p:txBody>
      </p:sp>
      <p:pic>
        <p:nvPicPr>
          <p:cNvPr id="58370" name="Picture 2"/>
          <p:cNvPicPr>
            <a:picLocks noGrp="1" noChangeAspect="1" noChangeArrowheads="1"/>
          </p:cNvPicPr>
          <p:nvPr>
            <p:ph idx="1"/>
          </p:nvPr>
        </p:nvPicPr>
        <p:blipFill>
          <a:blip r:embed="rId2" cstate="print"/>
          <a:srcRect/>
          <a:stretch>
            <a:fillRect/>
          </a:stretch>
        </p:blipFill>
        <p:spPr bwMode="auto">
          <a:xfrm>
            <a:off x="1408897" y="1565275"/>
            <a:ext cx="6326206" cy="453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a-DK" sz="3600" dirty="0" smtClean="0"/>
              <a:t>THOMAS AND WINDLE EXPERIMENT 11.3 HOURS </a:t>
            </a:r>
            <a:endParaRPr lang="da-DK" sz="3600" dirty="0"/>
          </a:p>
        </p:txBody>
      </p:sp>
      <p:pic>
        <p:nvPicPr>
          <p:cNvPr id="59396" name="Picture 4"/>
          <p:cNvPicPr>
            <a:picLocks noGrp="1" noChangeAspect="1" noChangeArrowheads="1"/>
          </p:cNvPicPr>
          <p:nvPr>
            <p:ph idx="1"/>
          </p:nvPr>
        </p:nvPicPr>
        <p:blipFill>
          <a:blip r:embed="rId2" cstate="print"/>
          <a:srcRect/>
          <a:stretch>
            <a:fillRect/>
          </a:stretch>
        </p:blipFill>
        <p:spPr bwMode="auto">
          <a:xfrm>
            <a:off x="1408897" y="1565275"/>
            <a:ext cx="6326206" cy="453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a-DK" sz="3600" dirty="0" smtClean="0"/>
              <a:t>THOMAS AND WINDLE EXPERIMENT 19.3 HOURS </a:t>
            </a:r>
            <a:endParaRPr lang="da-DK" sz="3600" dirty="0"/>
          </a:p>
        </p:txBody>
      </p:sp>
      <p:pic>
        <p:nvPicPr>
          <p:cNvPr id="60418" name="Picture 2"/>
          <p:cNvPicPr>
            <a:picLocks noGrp="1" noChangeAspect="1" noChangeArrowheads="1"/>
          </p:cNvPicPr>
          <p:nvPr>
            <p:ph idx="1"/>
          </p:nvPr>
        </p:nvPicPr>
        <p:blipFill>
          <a:blip r:embed="rId2" cstate="print"/>
          <a:srcRect/>
          <a:stretch>
            <a:fillRect/>
          </a:stretch>
        </p:blipFill>
        <p:spPr bwMode="auto">
          <a:xfrm>
            <a:off x="1408897" y="1565275"/>
            <a:ext cx="6326206" cy="453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p:txBody>
          <a:bodyPr/>
          <a:lstStyle/>
          <a:p>
            <a:pPr algn="ctr"/>
            <a:r>
              <a:rPr lang="en-US" dirty="0" smtClean="0"/>
              <a:t>Methanol/PMMA Absorption at 30ºC</a:t>
            </a:r>
            <a:br>
              <a:rPr lang="en-US" dirty="0" smtClean="0"/>
            </a:br>
            <a:r>
              <a:rPr lang="en-US" sz="2800" dirty="0" smtClean="0"/>
              <a:t>Calculated Concentration Gradients Flat at 13 hours</a:t>
            </a:r>
            <a:r>
              <a:rPr lang="en-US" dirty="0" smtClean="0"/>
              <a:t/>
            </a:r>
            <a:br>
              <a:rPr lang="en-US" dirty="0" smtClean="0"/>
            </a:br>
            <a:endParaRPr lang="en-US" dirty="0" smtClean="0"/>
          </a:p>
        </p:txBody>
      </p:sp>
      <p:pic>
        <p:nvPicPr>
          <p:cNvPr id="34819" name="Content Placeholder 6"/>
          <p:cNvPicPr>
            <a:picLocks noGrp="1"/>
          </p:cNvPicPr>
          <p:nvPr>
            <p:ph idx="1"/>
          </p:nvPr>
        </p:nvPicPr>
        <p:blipFill>
          <a:blip r:embed="rId2" cstate="print"/>
          <a:srcRect/>
          <a:stretch>
            <a:fillRect/>
          </a:stretch>
        </p:blipFill>
        <p:spPr>
          <a:xfrm>
            <a:off x="1354138" y="1565275"/>
            <a:ext cx="6435725" cy="453072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813"/>
            <a:ext cx="8229600" cy="1139825"/>
          </a:xfrm>
        </p:spPr>
        <p:txBody>
          <a:bodyPr/>
          <a:lstStyle/>
          <a:p>
            <a:pPr algn="ctr"/>
            <a:r>
              <a:rPr lang="da-DK" dirty="0" smtClean="0"/>
              <a:t>The Message is:</a:t>
            </a:r>
            <a:br>
              <a:rPr lang="da-DK" dirty="0" smtClean="0"/>
            </a:br>
            <a:r>
              <a:rPr lang="da-DK" dirty="0" smtClean="0"/>
              <a:t>The Diffusion Equation is Valid</a:t>
            </a:r>
            <a:br>
              <a:rPr lang="da-DK" dirty="0" smtClean="0"/>
            </a:br>
            <a:endParaRPr lang="da-DK" dirty="0"/>
          </a:p>
        </p:txBody>
      </p:sp>
      <p:sp>
        <p:nvSpPr>
          <p:cNvPr id="3" name="Content Placeholder 2"/>
          <p:cNvSpPr>
            <a:spLocks noGrp="1"/>
          </p:cNvSpPr>
          <p:nvPr>
            <p:ph idx="1"/>
          </p:nvPr>
        </p:nvSpPr>
        <p:spPr/>
        <p:txBody>
          <a:bodyPr/>
          <a:lstStyle/>
          <a:p>
            <a:pPr algn="ctr"/>
            <a:r>
              <a:rPr lang="da-DK" dirty="0" smtClean="0"/>
              <a:t>1963: Drying of solvent from polymer</a:t>
            </a:r>
          </a:p>
          <a:p>
            <a:pPr algn="ctr"/>
            <a:r>
              <a:rPr lang="da-DK" dirty="0" smtClean="0"/>
              <a:t>2013: Sorption of solvent by polymer</a:t>
            </a:r>
          </a:p>
          <a:p>
            <a:endParaRPr lang="da-DK" dirty="0" smtClean="0"/>
          </a:p>
          <a:p>
            <a:r>
              <a:rPr lang="da-DK" dirty="0" smtClean="0"/>
              <a:t>Exactly the same equations and data can be used to satisfactorily model desorption (film formation) and absorption, as well as permeation. </a:t>
            </a:r>
          </a:p>
          <a:p>
            <a:r>
              <a:rPr lang="da-DK" dirty="0" smtClean="0"/>
              <a:t>There are no ”Anomalies” in absorption!</a:t>
            </a:r>
          </a:p>
          <a:p>
            <a:r>
              <a:rPr lang="da-DK" dirty="0" smtClean="0"/>
              <a:t>Stress related effects are not (that) signficant</a:t>
            </a:r>
            <a:endParaRPr lang="da-DK"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a:r>
              <a:rPr lang="en-US" dirty="0" smtClean="0"/>
              <a:t>Effect of Molecular Properties on </a:t>
            </a:r>
            <a:r>
              <a:rPr lang="da-DK" sz="4400" dirty="0" smtClean="0"/>
              <a:t>D</a:t>
            </a:r>
            <a:r>
              <a:rPr lang="da-DK" sz="4400" baseline="-25000" dirty="0" smtClean="0"/>
              <a:t>0 </a:t>
            </a:r>
            <a:r>
              <a:rPr lang="da-DK" sz="4400" dirty="0" smtClean="0"/>
              <a:t/>
            </a:r>
            <a:br>
              <a:rPr lang="da-DK" sz="4400" dirty="0" smtClean="0"/>
            </a:br>
            <a:r>
              <a:rPr lang="da-DK" sz="4400" dirty="0" smtClean="0"/>
              <a:t>Compare Methanol with Iodine</a:t>
            </a:r>
            <a:endParaRPr lang="en-US" dirty="0" smtClean="0"/>
          </a:p>
        </p:txBody>
      </p:sp>
      <p:pic>
        <p:nvPicPr>
          <p:cNvPr id="35843" name="Picture 2"/>
          <p:cNvPicPr>
            <a:picLocks noGrp="1" noChangeAspect="1" noChangeArrowheads="1"/>
          </p:cNvPicPr>
          <p:nvPr>
            <p:ph idx="1"/>
          </p:nvPr>
        </p:nvPicPr>
        <p:blipFill>
          <a:blip r:embed="rId3" cstate="print"/>
          <a:srcRect/>
          <a:stretch>
            <a:fillRect/>
          </a:stretch>
        </p:blipFill>
        <p:spPr>
          <a:xfrm>
            <a:off x="2281238" y="1600200"/>
            <a:ext cx="4581525" cy="4530725"/>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a:r>
              <a:rPr lang="en-US" dirty="0" smtClean="0"/>
              <a:t>Super Case II: n-Hexane/Polystyrene </a:t>
            </a:r>
            <a:r>
              <a:rPr lang="en-US" dirty="0" err="1" smtClean="0"/>
              <a:t>Hopfenberg</a:t>
            </a:r>
            <a:r>
              <a:rPr lang="en-US" dirty="0" smtClean="0"/>
              <a:t> and Coworkers</a:t>
            </a:r>
          </a:p>
        </p:txBody>
      </p:sp>
      <p:pic>
        <p:nvPicPr>
          <p:cNvPr id="36867" name="Content Placeholder 3"/>
          <p:cNvPicPr>
            <a:picLocks noGrp="1"/>
          </p:cNvPicPr>
          <p:nvPr>
            <p:ph idx="1"/>
          </p:nvPr>
        </p:nvPicPr>
        <p:blipFill>
          <a:blip r:embed="rId2" cstate="print"/>
          <a:srcRect t="4655" b="44682"/>
          <a:stretch>
            <a:fillRect/>
          </a:stretch>
        </p:blipFill>
        <p:spPr>
          <a:xfrm>
            <a:off x="896938" y="1600200"/>
            <a:ext cx="7350125" cy="453072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a:r>
              <a:rPr lang="en-US" sz="3200" dirty="0" err="1" smtClean="0"/>
              <a:t>Hopfenberg</a:t>
            </a:r>
            <a:r>
              <a:rPr lang="en-US" sz="3200" dirty="0" smtClean="0"/>
              <a:t> and Coworkers Super Case II  </a:t>
            </a:r>
            <a:br>
              <a:rPr lang="en-US" sz="3200" dirty="0" smtClean="0"/>
            </a:br>
            <a:r>
              <a:rPr lang="en-US" sz="3200" dirty="0" smtClean="0"/>
              <a:t>Correctly Modeled Absorption, D</a:t>
            </a:r>
            <a:r>
              <a:rPr lang="en-US" sz="3200" baseline="-25000" dirty="0" smtClean="0"/>
              <a:t>0</a:t>
            </a:r>
            <a:r>
              <a:rPr lang="en-US" sz="3200" dirty="0" smtClean="0"/>
              <a:t>, and h. </a:t>
            </a:r>
            <a:endParaRPr lang="en-US" sz="3200" baseline="-25000" dirty="0" smtClean="0"/>
          </a:p>
        </p:txBody>
      </p:sp>
      <p:pic>
        <p:nvPicPr>
          <p:cNvPr id="37891" name="Content Placeholder 3"/>
          <p:cNvPicPr>
            <a:picLocks noGrp="1"/>
          </p:cNvPicPr>
          <p:nvPr>
            <p:ph idx="1"/>
          </p:nvPr>
        </p:nvPicPr>
        <p:blipFill>
          <a:blip r:embed="rId2" cstate="print"/>
          <a:srcRect b="7303"/>
          <a:stretch>
            <a:fillRect/>
          </a:stretch>
        </p:blipFill>
        <p:spPr>
          <a:xfrm>
            <a:off x="1154113" y="1600200"/>
            <a:ext cx="6835775" cy="453072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n-US" dirty="0" smtClean="0"/>
              <a:t>HANSEN IS “EXTRANEOUS”: PETROPOULOS et.al </a:t>
            </a:r>
          </a:p>
        </p:txBody>
      </p:sp>
      <p:sp>
        <p:nvSpPr>
          <p:cNvPr id="28675" name="Content Placeholder 2"/>
          <p:cNvSpPr>
            <a:spLocks noGrp="1"/>
          </p:cNvSpPr>
          <p:nvPr>
            <p:ph idx="1"/>
          </p:nvPr>
        </p:nvSpPr>
        <p:spPr/>
        <p:txBody>
          <a:bodyPr/>
          <a:lstStyle/>
          <a:p>
            <a:pPr>
              <a:buFont typeface="Wingdings" pitchFamily="2" charset="2"/>
              <a:buNone/>
            </a:pPr>
            <a:r>
              <a:rPr lang="en-US" smtClean="0"/>
              <a:t>  </a:t>
            </a:r>
            <a:r>
              <a:rPr lang="en-US" sz="3200" smtClean="0"/>
              <a:t>Hansen is extraneous; challenges included</a:t>
            </a:r>
          </a:p>
          <a:p>
            <a:pPr>
              <a:buFont typeface="Wingdings" pitchFamily="2" charset="2"/>
              <a:buNone/>
            </a:pPr>
            <a:endParaRPr lang="en-US" smtClean="0"/>
          </a:p>
          <a:p>
            <a:pPr>
              <a:buFont typeface="Wingdings" pitchFamily="2" charset="2"/>
              <a:buNone/>
            </a:pPr>
            <a:r>
              <a:rPr lang="en-US" sz="2800" smtClean="0"/>
              <a:t>Petropoulos JH Sanopoulou M Papadokostaki KG. </a:t>
            </a:r>
          </a:p>
          <a:p>
            <a:pPr>
              <a:buFont typeface="Wingdings" pitchFamily="2" charset="2"/>
              <a:buNone/>
            </a:pPr>
            <a:r>
              <a:rPr lang="en-US" sz="2800" smtClean="0"/>
              <a:t>   Physically insightful modeling of non-Fickian kinetic energy regimes encountered in fundamental studies of isothermal sorption of swelling agents in polymeric media. </a:t>
            </a:r>
          </a:p>
          <a:p>
            <a:pPr>
              <a:buFont typeface="Wingdings" pitchFamily="2" charset="2"/>
              <a:buNone/>
            </a:pPr>
            <a:r>
              <a:rPr lang="en-US" sz="2800" smtClean="0"/>
              <a:t> Eur Polym J 2011;47:2053-2062.</a:t>
            </a:r>
          </a:p>
          <a:p>
            <a:pPr>
              <a:buFont typeface="Wingdings" pitchFamily="2" charset="2"/>
              <a:buNone/>
            </a:pPr>
            <a:r>
              <a:rPr lang="en-US" smtClean="0"/>
              <a:t>   </a:t>
            </a:r>
          </a:p>
          <a:p>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a:r>
              <a:rPr lang="en-US" sz="4000" dirty="0" smtClean="0"/>
              <a:t>Hansen cannot explain these data!</a:t>
            </a:r>
            <a:r>
              <a:rPr lang="en-US" sz="2800" dirty="0" smtClean="0"/>
              <a:t/>
            </a:r>
            <a:br>
              <a:rPr lang="en-US" sz="2800" dirty="0" smtClean="0"/>
            </a:br>
            <a:r>
              <a:rPr lang="en-US" sz="2800" dirty="0" smtClean="0"/>
              <a:t>Next two slides do explain these data for </a:t>
            </a:r>
            <a:r>
              <a:rPr lang="en-US" sz="2800" b="1" dirty="0" smtClean="0"/>
              <a:t>liquid</a:t>
            </a:r>
            <a:r>
              <a:rPr lang="en-US" sz="2800" dirty="0" smtClean="0"/>
              <a:t> dichloromethane absorption into stretched, confined Cellulose Acetate </a:t>
            </a:r>
          </a:p>
        </p:txBody>
      </p:sp>
      <p:pic>
        <p:nvPicPr>
          <p:cNvPr id="29699" name="Picture 2" descr="F:\HP\HP0123.jpg"/>
          <p:cNvPicPr>
            <a:picLocks noGrp="1" noChangeAspect="1" noChangeArrowheads="1"/>
          </p:cNvPicPr>
          <p:nvPr>
            <p:ph idx="1"/>
          </p:nvPr>
        </p:nvPicPr>
        <p:blipFill>
          <a:blip r:embed="rId2" cstate="print"/>
          <a:srcRect/>
          <a:stretch>
            <a:fillRect/>
          </a:stretch>
        </p:blipFill>
        <p:spPr>
          <a:xfrm>
            <a:off x="2820988" y="2133600"/>
            <a:ext cx="3502025" cy="3997325"/>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457200"/>
            <a:ext cx="8229600" cy="1139825"/>
          </a:xfrm>
        </p:spPr>
        <p:txBody>
          <a:bodyPr/>
          <a:lstStyle/>
          <a:p>
            <a:pPr algn="ctr"/>
            <a:r>
              <a:rPr lang="en-US" sz="2400" dirty="0" smtClean="0"/>
              <a:t>CALCULATED ABSORPTION CURVE AND GRADIENTS MATCH EXPERIMENTAL DATA FOR ABSORPTION PERPENDICULAR TO STRETCH DIRECTION: METHYLENE CHLORIDE IN CELLULOSE ACETATE. </a:t>
            </a:r>
          </a:p>
        </p:txBody>
      </p:sp>
      <p:pic>
        <p:nvPicPr>
          <p:cNvPr id="30723" name="Content Placeholder 3"/>
          <p:cNvPicPr>
            <a:picLocks noGrp="1"/>
          </p:cNvPicPr>
          <p:nvPr>
            <p:ph idx="1"/>
          </p:nvPr>
        </p:nvPicPr>
        <p:blipFill>
          <a:blip r:embed="rId3" cstate="print"/>
          <a:srcRect/>
          <a:stretch>
            <a:fillRect/>
          </a:stretch>
        </p:blipFill>
        <p:spPr>
          <a:xfrm>
            <a:off x="1354138" y="1981200"/>
            <a:ext cx="6435725" cy="4149725"/>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7813"/>
            <a:ext cx="8229600" cy="1779587"/>
          </a:xfrm>
        </p:spPr>
        <p:txBody>
          <a:bodyPr/>
          <a:lstStyle/>
          <a:p>
            <a:pPr algn="ctr"/>
            <a:r>
              <a:rPr lang="en-US" sz="2400" dirty="0" smtClean="0"/>
              <a:t>CALCULATED ABSORPTION CURVE  IS PERFECT, FRONT NOT A SHARP STEP, BUT CLOSE TO EXPERIMENTAL. METHYLENE CHLORIDE IN STRETCH DIRECTION. </a:t>
            </a:r>
            <a:br>
              <a:rPr lang="en-US" sz="2400" dirty="0" smtClean="0"/>
            </a:br>
            <a:r>
              <a:rPr lang="en-US" sz="2400" dirty="0" smtClean="0"/>
              <a:t>ARE INITIAL CONDITIONS MAINTAINED? CHANNELS?</a:t>
            </a:r>
          </a:p>
        </p:txBody>
      </p:sp>
      <p:pic>
        <p:nvPicPr>
          <p:cNvPr id="31747" name="Content Placeholder 3"/>
          <p:cNvPicPr>
            <a:picLocks noGrp="1"/>
          </p:cNvPicPr>
          <p:nvPr>
            <p:ph idx="1"/>
          </p:nvPr>
        </p:nvPicPr>
        <p:blipFill>
          <a:blip r:embed="rId2" cstate="print"/>
          <a:srcRect/>
          <a:stretch>
            <a:fillRect/>
          </a:stretch>
        </p:blipFill>
        <p:spPr>
          <a:xfrm>
            <a:off x="1219200" y="2133600"/>
            <a:ext cx="6172200" cy="4530725"/>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a:r>
              <a:rPr lang="en-US" sz="3200" dirty="0" smtClean="0"/>
              <a:t>POTENTIALLY SIGNIFICANT SURFACE EFFECTS IN  (LIQUID) ABSORPTION </a:t>
            </a:r>
          </a:p>
        </p:txBody>
      </p:sp>
      <p:sp>
        <p:nvSpPr>
          <p:cNvPr id="38915" name="Content Placeholder 2"/>
          <p:cNvSpPr>
            <a:spLocks noGrp="1"/>
          </p:cNvSpPr>
          <p:nvPr>
            <p:ph idx="1"/>
          </p:nvPr>
        </p:nvSpPr>
        <p:spPr/>
        <p:txBody>
          <a:bodyPr/>
          <a:lstStyle/>
          <a:p>
            <a:r>
              <a:rPr lang="en-US" dirty="0" smtClean="0"/>
              <a:t>Adsorption (How well do HSP match?)</a:t>
            </a:r>
          </a:p>
          <a:p>
            <a:r>
              <a:rPr lang="en-US" dirty="0" smtClean="0"/>
              <a:t>Polymer rotation to match HSP of external phase: reason for success with a constant h?</a:t>
            </a:r>
          </a:p>
          <a:p>
            <a:r>
              <a:rPr lang="en-US" dirty="0" smtClean="0"/>
              <a:t>Orientation (Does n-hexane enter sideways?)</a:t>
            </a:r>
          </a:p>
          <a:p>
            <a:r>
              <a:rPr lang="en-US" dirty="0" smtClean="0"/>
              <a:t>Absorption site (hole size and shape)</a:t>
            </a:r>
          </a:p>
          <a:p>
            <a:r>
              <a:rPr lang="en-US" dirty="0" smtClean="0"/>
              <a:t>Number of absorption sites (Equilibrium uptake and similarity of HSP)</a:t>
            </a:r>
          </a:p>
          <a:p>
            <a:r>
              <a:rPr lang="en-US" dirty="0" smtClean="0"/>
              <a:t>Transport into bulk (Diffusion coefficient, molecular size and shape)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en-US" sz="2800" dirty="0" smtClean="0"/>
              <a:t>CONCLUSION: </a:t>
            </a:r>
            <a:br>
              <a:rPr lang="en-US" sz="2800" dirty="0" smtClean="0"/>
            </a:br>
            <a:r>
              <a:rPr lang="en-US" sz="2800" dirty="0" smtClean="0"/>
              <a:t>STRESS RELAXATION NEED NOT BE INVOKED.</a:t>
            </a:r>
          </a:p>
        </p:txBody>
      </p:sp>
      <p:sp>
        <p:nvSpPr>
          <p:cNvPr id="39939" name="Content Placeholder 2"/>
          <p:cNvSpPr>
            <a:spLocks noGrp="1"/>
          </p:cNvSpPr>
          <p:nvPr>
            <p:ph idx="1"/>
          </p:nvPr>
        </p:nvSpPr>
        <p:spPr>
          <a:xfrm>
            <a:off x="457200" y="1371600"/>
            <a:ext cx="8229600" cy="4759325"/>
          </a:xfrm>
        </p:spPr>
        <p:txBody>
          <a:bodyPr/>
          <a:lstStyle/>
          <a:p>
            <a:pPr>
              <a:buFont typeface="Wingdings" pitchFamily="2" charset="2"/>
              <a:buNone/>
            </a:pPr>
            <a:r>
              <a:rPr lang="en-US" smtClean="0"/>
              <a:t>   Exclusively bulk phenomena such as stress relaxation or swelling stress need not be invoked to explain the cases examined including Thomas and Windle Case II, Super Case II, and Sigmoidal examples, or the studies of Petropoulos and coworkers. </a:t>
            </a:r>
          </a:p>
          <a:p>
            <a:pPr>
              <a:buFont typeface="Wingdings" pitchFamily="2" charset="2"/>
              <a:buNone/>
            </a:pPr>
            <a:r>
              <a:rPr lang="en-US" smtClean="0"/>
              <a:t>   The diffusion equation can fully describe all of these studies and those of Hansen when the a significant surface condition is included and exponential diffusion coefficients are used.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r>
              <a:rPr lang="en-US" sz="4400" dirty="0" smtClean="0"/>
              <a:t>SUMMARY</a:t>
            </a:r>
          </a:p>
        </p:txBody>
      </p:sp>
      <p:sp>
        <p:nvSpPr>
          <p:cNvPr id="40963" name="Rectangle 3"/>
          <p:cNvSpPr>
            <a:spLocks noGrp="1" noChangeArrowheads="1"/>
          </p:cNvSpPr>
          <p:nvPr>
            <p:ph type="body" idx="1"/>
          </p:nvPr>
        </p:nvSpPr>
        <p:spPr>
          <a:xfrm>
            <a:off x="457200" y="1295400"/>
            <a:ext cx="8229600" cy="4835525"/>
          </a:xfrm>
        </p:spPr>
        <p:txBody>
          <a:bodyPr/>
          <a:lstStyle/>
          <a:p>
            <a:pPr eaLnBrk="1" hangingPunct="1"/>
            <a:r>
              <a:rPr lang="da-DK" dirty="0" smtClean="0"/>
              <a:t>Laws of Diffusion are Valid </a:t>
            </a:r>
          </a:p>
          <a:p>
            <a:pPr eaLnBrk="1" hangingPunct="1"/>
            <a:r>
              <a:rPr lang="da-DK" dirty="0" smtClean="0"/>
              <a:t>Exponential Diffusion Coefficients </a:t>
            </a:r>
          </a:p>
          <a:p>
            <a:pPr eaLnBrk="1" hangingPunct="1"/>
            <a:r>
              <a:rPr lang="da-DK" dirty="0" smtClean="0"/>
              <a:t>Surface Condition involved with ”Anomalies”</a:t>
            </a:r>
          </a:p>
          <a:p>
            <a:pPr eaLnBrk="1" hangingPunct="1"/>
            <a:r>
              <a:rPr lang="da-DK" dirty="0" smtClean="0"/>
              <a:t>Combine These - No Anomalies</a:t>
            </a:r>
          </a:p>
          <a:p>
            <a:pPr eaLnBrk="1" hangingPunct="1"/>
            <a:r>
              <a:rPr lang="da-DK" dirty="0" smtClean="0"/>
              <a:t>Exclusively Bulk Explanations not possible</a:t>
            </a:r>
          </a:p>
          <a:p>
            <a:pPr eaLnBrk="1" hangingPunct="1"/>
            <a:r>
              <a:rPr lang="da-DK" dirty="0" smtClean="0"/>
              <a:t>Estimate Behavior at Different Conditions  </a:t>
            </a:r>
          </a:p>
          <a:p>
            <a:pPr eaLnBrk="1" hangingPunct="1"/>
            <a:r>
              <a:rPr lang="da-DK" dirty="0" smtClean="0"/>
              <a:t>Improved understanding and modeling of absorption, desorption, and permeation</a:t>
            </a:r>
          </a:p>
          <a:p>
            <a:pPr eaLnBrk="1" hangingPunct="1"/>
            <a:r>
              <a:rPr lang="da-DK" dirty="0" smtClean="0"/>
              <a:t>Improve Barriers with (HSP</a:t>
            </a:r>
            <a:r>
              <a:rPr lang="da-DK" baseline="-25000" dirty="0" smtClean="0"/>
              <a:t>p</a:t>
            </a:r>
            <a:r>
              <a:rPr lang="da-DK" dirty="0" smtClean="0"/>
              <a:t> ≠ ≠ HSP</a:t>
            </a:r>
            <a:r>
              <a:rPr lang="da-DK" baseline="-25000" dirty="0" smtClean="0"/>
              <a:t>s</a:t>
            </a:r>
            <a:r>
              <a:rPr lang="da-DK" dirty="0" smtClean="0"/>
              <a:t>)</a:t>
            </a:r>
          </a:p>
          <a:p>
            <a:pPr eaLnBrk="1" hangingPunct="1"/>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da-DK" sz="4000" dirty="0" smtClean="0"/>
              <a:t>OUTLINE</a:t>
            </a:r>
            <a:br>
              <a:rPr lang="da-DK" sz="4000" dirty="0" smtClean="0"/>
            </a:br>
            <a:endParaRPr lang="en-US" sz="4000" dirty="0" smtClean="0"/>
          </a:p>
        </p:txBody>
      </p:sp>
      <p:sp>
        <p:nvSpPr>
          <p:cNvPr id="13315" name="Rectangle 3"/>
          <p:cNvSpPr>
            <a:spLocks noGrp="1" noChangeArrowheads="1"/>
          </p:cNvSpPr>
          <p:nvPr>
            <p:ph type="body" idx="1"/>
          </p:nvPr>
        </p:nvSpPr>
        <p:spPr>
          <a:xfrm>
            <a:off x="457200" y="1295400"/>
            <a:ext cx="8229600" cy="4835525"/>
          </a:xfrm>
        </p:spPr>
        <p:txBody>
          <a:bodyPr/>
          <a:lstStyle/>
          <a:p>
            <a:pPr eaLnBrk="1" hangingPunct="1"/>
            <a:r>
              <a:rPr lang="da-DK" dirty="0" smtClean="0"/>
              <a:t>Laws of Diffusion</a:t>
            </a:r>
          </a:p>
          <a:p>
            <a:pPr eaLnBrk="1" hangingPunct="1"/>
            <a:r>
              <a:rPr lang="da-DK" dirty="0" smtClean="0"/>
              <a:t>Find correct diffusion coefficients</a:t>
            </a:r>
          </a:p>
          <a:p>
            <a:pPr eaLnBrk="1" hangingPunct="1"/>
            <a:r>
              <a:rPr lang="da-DK" dirty="0" smtClean="0"/>
              <a:t>Concentration dependent coefficients</a:t>
            </a:r>
          </a:p>
          <a:p>
            <a:pPr eaLnBrk="1" hangingPunct="1"/>
            <a:r>
              <a:rPr lang="da-DK" dirty="0" smtClean="0"/>
              <a:t>Surface  condition can be significant</a:t>
            </a:r>
          </a:p>
          <a:p>
            <a:pPr eaLnBrk="1" hangingPunct="1"/>
            <a:r>
              <a:rPr lang="da-DK" dirty="0" smtClean="0"/>
              <a:t>Combine these to:</a:t>
            </a:r>
          </a:p>
          <a:p>
            <a:pPr eaLnBrk="1" hangingPunct="1">
              <a:buFont typeface="Wingdings" pitchFamily="2" charset="2"/>
              <a:buNone/>
            </a:pPr>
            <a:r>
              <a:rPr lang="da-DK" dirty="0" smtClean="0"/>
              <a:t>1. Model film formation by solvent evaporation</a:t>
            </a:r>
          </a:p>
          <a:p>
            <a:pPr eaLnBrk="1" hangingPunct="1">
              <a:buFont typeface="Wingdings" pitchFamily="2" charset="2"/>
              <a:buNone/>
            </a:pPr>
            <a:r>
              <a:rPr lang="da-DK" dirty="0" smtClean="0"/>
              <a:t>2. Model ”anomalies” of absorption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da-DK" dirty="0" smtClean="0"/>
              <a:t> </a:t>
            </a:r>
            <a:endParaRPr lang="en-US" dirty="0" smtClean="0"/>
          </a:p>
        </p:txBody>
      </p:sp>
      <p:sp>
        <p:nvSpPr>
          <p:cNvPr id="51203" name="Rectangle 3"/>
          <p:cNvSpPr>
            <a:spLocks noGrp="1" noChangeArrowheads="1"/>
          </p:cNvSpPr>
          <p:nvPr>
            <p:ph type="body" sz="half" idx="2"/>
          </p:nvPr>
        </p:nvSpPr>
        <p:spPr>
          <a:xfrm>
            <a:off x="4267200" y="1066800"/>
            <a:ext cx="4419600" cy="5064125"/>
          </a:xfrm>
        </p:spPr>
        <p:txBody>
          <a:bodyPr/>
          <a:lstStyle/>
          <a:p>
            <a:pPr eaLnBrk="1" hangingPunct="1">
              <a:buFont typeface="Wingdings" pitchFamily="2" charset="2"/>
              <a:buNone/>
              <a:defRPr/>
            </a:pPr>
            <a:r>
              <a:rPr lang="da-DK" sz="2400" b="1" smtClean="0"/>
              <a:t>Thank you for your attention!</a:t>
            </a:r>
          </a:p>
          <a:p>
            <a:pPr eaLnBrk="1" hangingPunct="1">
              <a:defRPr/>
            </a:pPr>
            <a:endParaRPr lang="da-DK" sz="2400" b="1" smtClean="0"/>
          </a:p>
          <a:p>
            <a:pPr eaLnBrk="1" hangingPunct="1">
              <a:buFont typeface="Wingdings" pitchFamily="2" charset="2"/>
              <a:buNone/>
              <a:defRPr/>
            </a:pPr>
            <a:endParaRPr lang="da-DK" sz="2400" b="1" smtClean="0"/>
          </a:p>
          <a:p>
            <a:pPr eaLnBrk="1" hangingPunct="1">
              <a:buFont typeface="Wingdings" pitchFamily="2" charset="2"/>
              <a:buNone/>
              <a:defRPr/>
            </a:pPr>
            <a:r>
              <a:rPr lang="da-DK" sz="2200" b="1" smtClean="0"/>
              <a:t>For further contact please visit: </a:t>
            </a:r>
          </a:p>
          <a:p>
            <a:pPr eaLnBrk="1" hangingPunct="1">
              <a:buFont typeface="Wingdings" pitchFamily="2" charset="2"/>
              <a:buNone/>
              <a:defRPr/>
            </a:pPr>
            <a:r>
              <a:rPr lang="da-DK" sz="2400" b="1" smtClean="0"/>
              <a:t>  </a:t>
            </a:r>
          </a:p>
          <a:p>
            <a:pPr eaLnBrk="1" hangingPunct="1">
              <a:buFont typeface="Wingdings" pitchFamily="2" charset="2"/>
              <a:buNone/>
              <a:defRPr/>
            </a:pPr>
            <a:r>
              <a:rPr lang="da-DK" sz="2400" b="1" smtClean="0"/>
              <a:t>  </a:t>
            </a:r>
            <a:r>
              <a:rPr lang="da-DK" sz="2400" b="1" u="sng" smtClean="0">
                <a:solidFill>
                  <a:schemeClr val="tx2"/>
                </a:solidFill>
                <a:effectLst>
                  <a:outerShdw blurRad="38100" dist="38100" dir="2700000" algn="tl">
                    <a:srgbClr val="C0C0C0"/>
                  </a:outerShdw>
                </a:effectLst>
              </a:rPr>
              <a:t>www.hansen-solubility.com</a:t>
            </a:r>
            <a:endParaRPr lang="en-US" sz="2400" b="1" u="sng" smtClean="0">
              <a:solidFill>
                <a:schemeClr val="tx2"/>
              </a:solidFill>
              <a:effectLst>
                <a:outerShdw blurRad="38100" dist="38100" dir="2700000" algn="tl">
                  <a:srgbClr val="C0C0C0"/>
                </a:outerShdw>
              </a:effectLst>
            </a:endParaRPr>
          </a:p>
        </p:txBody>
      </p:sp>
      <p:pic>
        <p:nvPicPr>
          <p:cNvPr id="41988" name="Picture 4" descr="book cover"/>
          <p:cNvPicPr>
            <a:picLocks noGrp="1" noChangeAspect="1" noChangeArrowheads="1"/>
          </p:cNvPicPr>
          <p:nvPr>
            <p:ph sz="half" idx="1"/>
          </p:nvPr>
        </p:nvPicPr>
        <p:blipFill>
          <a:blip r:embed="rId2" cstate="print"/>
          <a:srcRect/>
          <a:stretch>
            <a:fillRect/>
          </a:stretch>
        </p:blipFill>
        <p:spPr>
          <a:xfrm>
            <a:off x="863600" y="1066800"/>
            <a:ext cx="3044825" cy="4360863"/>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r>
              <a:rPr lang="da-DK" sz="3800" dirty="0" smtClean="0"/>
              <a:t>PERMEATION WITH SURFACE AND/OR EXTERNAL RESISTANCES</a:t>
            </a:r>
            <a:endParaRPr lang="en-US" sz="3800" dirty="0" smtClean="0"/>
          </a:p>
        </p:txBody>
      </p:sp>
      <p:sp>
        <p:nvSpPr>
          <p:cNvPr id="44035" name="Rectangle 3"/>
          <p:cNvSpPr>
            <a:spLocks noGrp="1" noChangeArrowheads="1"/>
          </p:cNvSpPr>
          <p:nvPr>
            <p:ph type="body" idx="1"/>
          </p:nvPr>
        </p:nvSpPr>
        <p:spPr/>
        <p:txBody>
          <a:bodyPr/>
          <a:lstStyle/>
          <a:p>
            <a:pPr eaLnBrk="1" hangingPunct="1">
              <a:buFont typeface="Wingdings" pitchFamily="2" charset="2"/>
              <a:buNone/>
            </a:pPr>
            <a:endParaRPr lang="en-US" smtClean="0"/>
          </a:p>
          <a:p>
            <a:pPr eaLnBrk="1" hangingPunct="1">
              <a:buFont typeface="Wingdings" pitchFamily="2" charset="2"/>
              <a:buNone/>
            </a:pPr>
            <a:r>
              <a:rPr lang="en-US" smtClean="0"/>
              <a:t>F = </a:t>
            </a:r>
            <a:r>
              <a:rPr lang="en-US" smtClean="0">
                <a:sym typeface="Symbol" pitchFamily="18" charset="2"/>
              </a:rPr>
              <a:t></a:t>
            </a:r>
            <a:r>
              <a:rPr lang="en-US" smtClean="0"/>
              <a:t>p/(L/P</a:t>
            </a:r>
            <a:r>
              <a:rPr lang="en-US" baseline="-25000" smtClean="0"/>
              <a:t>app</a:t>
            </a:r>
            <a:r>
              <a:rPr lang="en-US" smtClean="0"/>
              <a:t>) = </a:t>
            </a:r>
            <a:r>
              <a:rPr lang="en-US" smtClean="0">
                <a:sym typeface="Symbol" pitchFamily="18" charset="2"/>
              </a:rPr>
              <a:t></a:t>
            </a:r>
            <a:r>
              <a:rPr lang="en-US" smtClean="0"/>
              <a:t>p/(L/P</a:t>
            </a:r>
            <a:r>
              <a:rPr lang="en-US" baseline="-25000" smtClean="0">
                <a:sym typeface="Symbol" pitchFamily="18" charset="2"/>
              </a:rPr>
              <a:t></a:t>
            </a:r>
            <a:r>
              <a:rPr lang="en-US" smtClean="0"/>
              <a:t> + R</a:t>
            </a:r>
            <a:r>
              <a:rPr lang="en-US" baseline="-25000" smtClean="0"/>
              <a:t>1</a:t>
            </a:r>
            <a:r>
              <a:rPr lang="en-US" smtClean="0"/>
              <a:t> + R</a:t>
            </a:r>
            <a:r>
              <a:rPr lang="en-US" baseline="-25000" smtClean="0"/>
              <a:t>2</a:t>
            </a:r>
            <a:r>
              <a:rPr lang="en-US" smtClean="0"/>
              <a:t> + R</a:t>
            </a:r>
            <a:r>
              <a:rPr lang="en-US" baseline="-25000" smtClean="0"/>
              <a:t>3</a:t>
            </a:r>
            <a:r>
              <a:rPr lang="en-US" smtClean="0"/>
              <a:t> …)</a:t>
            </a:r>
          </a:p>
          <a:p>
            <a:pPr eaLnBrk="1" hangingPunct="1">
              <a:buFont typeface="Wingdings" pitchFamily="2" charset="2"/>
              <a:buNone/>
            </a:pPr>
            <a:r>
              <a:rPr lang="en-US" smtClean="0"/>
              <a:t>	</a:t>
            </a:r>
          </a:p>
          <a:p>
            <a:pPr eaLnBrk="1" hangingPunct="1">
              <a:buFont typeface="Wingdings" pitchFamily="2" charset="2"/>
              <a:buNone/>
            </a:pPr>
            <a:r>
              <a:rPr lang="en-US" smtClean="0"/>
              <a:t>L/P</a:t>
            </a:r>
            <a:r>
              <a:rPr lang="en-US" baseline="-25000" smtClean="0"/>
              <a:t>app</a:t>
            </a:r>
            <a:r>
              <a:rPr lang="en-US" smtClean="0"/>
              <a:t> = L/P</a:t>
            </a:r>
            <a:r>
              <a:rPr lang="en-US" baseline="-25000" smtClean="0">
                <a:sym typeface="Symbol" pitchFamily="18" charset="2"/>
              </a:rPr>
              <a:t></a:t>
            </a:r>
            <a:r>
              <a:rPr lang="en-US" smtClean="0"/>
              <a:t> + R</a:t>
            </a:r>
            <a:r>
              <a:rPr lang="en-US" baseline="-25000" smtClean="0"/>
              <a:t>1</a:t>
            </a:r>
            <a:r>
              <a:rPr lang="en-US" smtClean="0"/>
              <a:t> + R</a:t>
            </a:r>
            <a:r>
              <a:rPr lang="en-US" baseline="-25000" smtClean="0"/>
              <a:t>2</a:t>
            </a:r>
            <a:r>
              <a:rPr lang="en-US" smtClean="0"/>
              <a:t> + R</a:t>
            </a:r>
            <a:r>
              <a:rPr lang="en-US" baseline="-25000" smtClean="0"/>
              <a:t>3</a:t>
            </a:r>
            <a:r>
              <a:rPr lang="en-US" smtClean="0"/>
              <a:t> ….			</a:t>
            </a:r>
            <a:endParaRPr lang="da-DK" smtClean="0"/>
          </a:p>
          <a:p>
            <a:pPr eaLnBrk="1" hangingPunct="1">
              <a:buFont typeface="Wingdings" pitchFamily="2" charset="2"/>
              <a:buNone/>
            </a:pPr>
            <a:endParaRPr lang="da-DK" smtClean="0"/>
          </a:p>
          <a:p>
            <a:pPr eaLnBrk="1" hangingPunct="1">
              <a:buFont typeface="Wingdings" pitchFamily="2" charset="2"/>
              <a:buNone/>
            </a:pPr>
            <a:r>
              <a:rPr lang="da-DK" smtClean="0"/>
              <a:t>1/P</a:t>
            </a:r>
            <a:r>
              <a:rPr lang="da-DK" baseline="-25000" smtClean="0"/>
              <a:t>app</a:t>
            </a:r>
            <a:r>
              <a:rPr lang="da-DK" smtClean="0"/>
              <a:t> = 1/P</a:t>
            </a:r>
            <a:r>
              <a:rPr lang="da-DK" baseline="-25000" smtClean="0">
                <a:sym typeface="Symbol" pitchFamily="18" charset="2"/>
              </a:rPr>
              <a:t></a:t>
            </a:r>
            <a:r>
              <a:rPr lang="da-DK" smtClean="0"/>
              <a:t> + (R</a:t>
            </a:r>
            <a:r>
              <a:rPr lang="da-DK" baseline="-25000" smtClean="0"/>
              <a:t>1</a:t>
            </a:r>
            <a:r>
              <a:rPr lang="da-DK" smtClean="0"/>
              <a:t> + R</a:t>
            </a:r>
            <a:r>
              <a:rPr lang="da-DK" baseline="-25000" smtClean="0"/>
              <a:t>2</a:t>
            </a:r>
            <a:r>
              <a:rPr lang="da-DK" smtClean="0"/>
              <a:t> + R</a:t>
            </a:r>
            <a:r>
              <a:rPr lang="da-DK" baseline="-25000" smtClean="0"/>
              <a:t>3 </a:t>
            </a:r>
            <a:r>
              <a:rPr lang="da-DK" smtClean="0"/>
              <a:t>….)/L	</a:t>
            </a:r>
          </a:p>
          <a:p>
            <a:pPr eaLnBrk="1" hangingPunct="1">
              <a:buFont typeface="Wingdings" pitchFamily="2" charset="2"/>
              <a:buNone/>
            </a:pPr>
            <a:endParaRPr lang="da-DK" smtClean="0"/>
          </a:p>
          <a:p>
            <a:pPr eaLnBrk="1" hangingPunct="1">
              <a:buFont typeface="Wingdings" pitchFamily="2" charset="2"/>
              <a:buNone/>
            </a:pPr>
            <a:r>
              <a:rPr lang="da-DK" smtClean="0"/>
              <a:t>Use Plot of 1/P</a:t>
            </a:r>
            <a:r>
              <a:rPr lang="da-DK" baseline="-25000" smtClean="0">
                <a:sym typeface="Symbol" pitchFamily="18" charset="2"/>
              </a:rPr>
              <a:t></a:t>
            </a:r>
            <a:r>
              <a:rPr lang="da-DK" smtClean="0"/>
              <a:t> Versus 1/L</a:t>
            </a: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algn="ctr" eaLnBrk="1" hangingPunct="1"/>
            <a:r>
              <a:rPr lang="da-DK" sz="3200" dirty="0" smtClean="0"/>
              <a:t>TRUE PERMEATION COEFFICIENT (P</a:t>
            </a:r>
            <a:r>
              <a:rPr lang="da-DK" sz="3200" baseline="-25000" dirty="0" smtClean="0">
                <a:cs typeface="Arial" charset="0"/>
              </a:rPr>
              <a:t>∞</a:t>
            </a:r>
            <a:r>
              <a:rPr lang="da-DK" sz="3200" dirty="0" smtClean="0">
                <a:cs typeface="Arial" charset="0"/>
              </a:rPr>
              <a:t>) </a:t>
            </a:r>
            <a:br>
              <a:rPr lang="da-DK" sz="3200" dirty="0" smtClean="0">
                <a:cs typeface="Arial" charset="0"/>
              </a:rPr>
            </a:br>
            <a:r>
              <a:rPr lang="da-DK" sz="3200" dirty="0" smtClean="0">
                <a:cs typeface="Arial" charset="0"/>
              </a:rPr>
              <a:t>BY EXTRAPOLATION (ACRYLIC FILMS)</a:t>
            </a:r>
          </a:p>
        </p:txBody>
      </p:sp>
      <p:sp>
        <p:nvSpPr>
          <p:cNvPr id="9220" name="Rectangle 3"/>
          <p:cNvSpPr>
            <a:spLocks noGrp="1" noChangeArrowheads="1"/>
          </p:cNvSpPr>
          <p:nvPr>
            <p:ph type="body" idx="1"/>
          </p:nvPr>
        </p:nvSpPr>
        <p:spPr/>
        <p:txBody>
          <a:bodyPr/>
          <a:lstStyle/>
          <a:p>
            <a:pPr eaLnBrk="1" hangingPunct="1">
              <a:buFont typeface="Wingdings" pitchFamily="2" charset="2"/>
              <a:buNone/>
            </a:pPr>
            <a:r>
              <a:rPr lang="da-DK" smtClean="0"/>
              <a:t>                                 </a:t>
            </a:r>
            <a:endParaRPr lang="en-US" smtClean="0"/>
          </a:p>
        </p:txBody>
      </p:sp>
      <p:sp>
        <p:nvSpPr>
          <p:cNvPr id="922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9218" name="Object 4"/>
          <p:cNvGraphicFramePr>
            <a:graphicFrameLocks noChangeAspect="1"/>
          </p:cNvGraphicFramePr>
          <p:nvPr/>
        </p:nvGraphicFramePr>
        <p:xfrm>
          <a:off x="1981200" y="1752600"/>
          <a:ext cx="4514850" cy="4362450"/>
        </p:xfrm>
        <a:graphic>
          <a:graphicData uri="http://schemas.openxmlformats.org/presentationml/2006/ole">
            <p:oleObj spid="_x0000_s9218" r:id="rId3" imgW="4514850" imgH="4362450" progId="">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304800"/>
            <a:ext cx="8229600" cy="1139825"/>
          </a:xfrm>
        </p:spPr>
        <p:txBody>
          <a:bodyPr/>
          <a:lstStyle/>
          <a:p>
            <a:pPr algn="ctr" eaLnBrk="1" hangingPunct="1"/>
            <a:r>
              <a:rPr lang="da-DK" dirty="0" smtClean="0"/>
              <a:t>DIFFUSION SIDE EFFECTS</a:t>
            </a:r>
            <a:endParaRPr lang="en-US" dirty="0" smtClean="0"/>
          </a:p>
        </p:txBody>
      </p:sp>
      <p:sp>
        <p:nvSpPr>
          <p:cNvPr id="45059" name="Rectangle 3"/>
          <p:cNvSpPr>
            <a:spLocks noGrp="1" noChangeArrowheads="1"/>
          </p:cNvSpPr>
          <p:nvPr>
            <p:ph type="body" idx="1"/>
          </p:nvPr>
        </p:nvSpPr>
        <p:spPr/>
        <p:txBody>
          <a:bodyPr/>
          <a:lstStyle/>
          <a:p>
            <a:pPr eaLnBrk="1" hangingPunct="1">
              <a:lnSpc>
                <a:spcPct val="90000"/>
              </a:lnSpc>
            </a:pPr>
            <a:r>
              <a:rPr lang="en-US" sz="2600" smtClean="0"/>
              <a:t>Film: Thickness (L), length (l), width (w)</a:t>
            </a:r>
          </a:p>
          <a:p>
            <a:pPr eaLnBrk="1" hangingPunct="1">
              <a:lnSpc>
                <a:spcPct val="90000"/>
              </a:lnSpc>
              <a:buFont typeface="Wingdings" pitchFamily="2" charset="2"/>
              <a:buNone/>
            </a:pPr>
            <a:r>
              <a:rPr lang="en-US" sz="2600" smtClean="0"/>
              <a:t>               D</a:t>
            </a:r>
            <a:r>
              <a:rPr lang="en-US" sz="2600" baseline="-25000" smtClean="0"/>
              <a:t>0</a:t>
            </a:r>
            <a:r>
              <a:rPr lang="en-US" sz="2600" smtClean="0"/>
              <a:t> = D</a:t>
            </a:r>
            <a:r>
              <a:rPr lang="en-US" sz="2600" baseline="-25000" smtClean="0"/>
              <a:t>app</a:t>
            </a:r>
            <a:r>
              <a:rPr lang="en-US" sz="2600" smtClean="0"/>
              <a:t> /(1 + L/l + L/w)</a:t>
            </a:r>
            <a:r>
              <a:rPr lang="en-US" sz="2600" baseline="50000" smtClean="0"/>
              <a:t>2</a:t>
            </a:r>
            <a:r>
              <a:rPr lang="en-US" sz="2600" smtClean="0"/>
              <a:t>	 </a:t>
            </a:r>
          </a:p>
          <a:p>
            <a:pPr eaLnBrk="1" hangingPunct="1">
              <a:lnSpc>
                <a:spcPct val="90000"/>
              </a:lnSpc>
              <a:buFont typeface="Wingdings" pitchFamily="2" charset="2"/>
              <a:buNone/>
            </a:pPr>
            <a:endParaRPr lang="en-US" sz="2600" smtClean="0"/>
          </a:p>
          <a:p>
            <a:pPr eaLnBrk="1" hangingPunct="1">
              <a:lnSpc>
                <a:spcPct val="90000"/>
              </a:lnSpc>
            </a:pPr>
            <a:r>
              <a:rPr lang="da-DK" sz="2600" smtClean="0"/>
              <a:t>Circular Film: Thickness (b), Radius (R)</a:t>
            </a:r>
          </a:p>
          <a:p>
            <a:pPr eaLnBrk="1" hangingPunct="1">
              <a:lnSpc>
                <a:spcPct val="90000"/>
              </a:lnSpc>
              <a:buFont typeface="Wingdings" pitchFamily="2" charset="2"/>
              <a:buNone/>
            </a:pPr>
            <a:r>
              <a:rPr lang="en-US" sz="2600" smtClean="0"/>
              <a:t>                  D</a:t>
            </a:r>
            <a:r>
              <a:rPr lang="en-US" sz="2600" baseline="-25000" smtClean="0"/>
              <a:t>0</a:t>
            </a:r>
            <a:r>
              <a:rPr lang="en-US" sz="2600" smtClean="0"/>
              <a:t> = D</a:t>
            </a:r>
            <a:r>
              <a:rPr lang="en-US" sz="2600" baseline="-25000" smtClean="0"/>
              <a:t>app</a:t>
            </a:r>
            <a:r>
              <a:rPr lang="en-US" sz="2600" smtClean="0"/>
              <a:t>/(1 + b/R)</a:t>
            </a:r>
            <a:r>
              <a:rPr lang="en-US" sz="2600" baseline="50000" smtClean="0"/>
              <a:t>2</a:t>
            </a:r>
            <a:r>
              <a:rPr lang="en-US" sz="2600" smtClean="0"/>
              <a:t>	</a:t>
            </a:r>
          </a:p>
          <a:p>
            <a:pPr eaLnBrk="1" hangingPunct="1">
              <a:lnSpc>
                <a:spcPct val="90000"/>
              </a:lnSpc>
              <a:buFont typeface="Wingdings" pitchFamily="2" charset="2"/>
              <a:buNone/>
            </a:pPr>
            <a:endParaRPr lang="en-US" sz="2600" smtClean="0"/>
          </a:p>
          <a:p>
            <a:pPr eaLnBrk="1" hangingPunct="1">
              <a:lnSpc>
                <a:spcPct val="90000"/>
              </a:lnSpc>
            </a:pPr>
            <a:r>
              <a:rPr lang="en-US" sz="2600" smtClean="0"/>
              <a:t>For L = 1mm and w = 10mm: D</a:t>
            </a:r>
            <a:r>
              <a:rPr lang="en-US" sz="2600" baseline="-25000" smtClean="0"/>
              <a:t>app</a:t>
            </a:r>
            <a:r>
              <a:rPr lang="en-US" sz="2600" smtClean="0"/>
              <a:t>/D</a:t>
            </a:r>
            <a:r>
              <a:rPr lang="en-US" sz="2600" baseline="-25000" smtClean="0"/>
              <a:t>0 </a:t>
            </a:r>
            <a:r>
              <a:rPr lang="en-US" sz="2600" smtClean="0"/>
              <a:t>= </a:t>
            </a:r>
            <a:r>
              <a:rPr lang="en-US" sz="2600" b="1" smtClean="0"/>
              <a:t>1.21</a:t>
            </a:r>
          </a:p>
          <a:p>
            <a:pPr eaLnBrk="1" hangingPunct="1">
              <a:lnSpc>
                <a:spcPct val="90000"/>
              </a:lnSpc>
              <a:buFont typeface="Wingdings" pitchFamily="2" charset="2"/>
              <a:buNone/>
            </a:pPr>
            <a:endParaRPr lang="da-DK" sz="2600" b="1" smtClean="0"/>
          </a:p>
          <a:p>
            <a:pPr eaLnBrk="1" hangingPunct="1">
              <a:lnSpc>
                <a:spcPct val="90000"/>
              </a:lnSpc>
            </a:pPr>
            <a:r>
              <a:rPr lang="da-DK" sz="2600" smtClean="0"/>
              <a:t>Tensile bars (L = 2-4mm, w=10mm): Do not use!</a:t>
            </a:r>
            <a:endParaRPr lang="en-US" sz="2600" smtClean="0"/>
          </a:p>
          <a:p>
            <a:pPr eaLnBrk="1" hangingPunct="1">
              <a:lnSpc>
                <a:spcPct val="90000"/>
              </a:lnSpc>
              <a:buFont typeface="Wingdings" pitchFamily="2" charset="2"/>
              <a:buNone/>
            </a:pPr>
            <a:endParaRPr lang="en-US" sz="2600" b="1"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a:r>
              <a:rPr lang="en-US" sz="2800" dirty="0" smtClean="0"/>
              <a:t>CASE II ABSORPTION WITH LINEAR UPTAKE WITH LINEAR TIME. THE SURFACE CONCENTRATION INCREASES SLOWLY</a:t>
            </a:r>
          </a:p>
        </p:txBody>
      </p:sp>
      <p:sp>
        <p:nvSpPr>
          <p:cNvPr id="46083" name="Content Placeholder 2"/>
          <p:cNvSpPr>
            <a:spLocks noGrp="1"/>
          </p:cNvSpPr>
          <p:nvPr>
            <p:ph idx="1"/>
          </p:nvPr>
        </p:nvSpPr>
        <p:spPr>
          <a:xfrm>
            <a:off x="457200" y="1905000"/>
            <a:ext cx="8229600" cy="4225925"/>
          </a:xfrm>
        </p:spPr>
        <p:txBody>
          <a:bodyPr/>
          <a:lstStyle/>
          <a:p>
            <a:pPr>
              <a:buFont typeface="Wingdings" pitchFamily="2" charset="2"/>
              <a:buNone/>
            </a:pPr>
            <a:r>
              <a:rPr lang="en-US" smtClean="0"/>
              <a:t>  </a:t>
            </a:r>
          </a:p>
        </p:txBody>
      </p:sp>
      <p:pic>
        <p:nvPicPr>
          <p:cNvPr id="46084" name="Billede 3"/>
          <p:cNvPicPr>
            <a:picLocks noChangeAspect="1" noChangeArrowheads="1"/>
          </p:cNvPicPr>
          <p:nvPr/>
        </p:nvPicPr>
        <p:blipFill>
          <a:blip r:embed="rId2" cstate="print"/>
          <a:srcRect/>
          <a:stretch>
            <a:fillRect/>
          </a:stretch>
        </p:blipFill>
        <p:spPr bwMode="auto">
          <a:xfrm>
            <a:off x="1600200" y="1752600"/>
            <a:ext cx="5715000" cy="41148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ctr"/>
            <a:r>
              <a:rPr lang="en-US" sz="2800" dirty="0" smtClean="0"/>
              <a:t>SUPER CASE II WITH SLOWLY INCREASING RATE OF ABSORPTION WITH TIME. CONCENTRATION GRADIENTS SHOW A FRONT.</a:t>
            </a:r>
          </a:p>
        </p:txBody>
      </p:sp>
      <p:pic>
        <p:nvPicPr>
          <p:cNvPr id="47107" name="Content Placeholder 3"/>
          <p:cNvPicPr>
            <a:picLocks noGrp="1"/>
          </p:cNvPicPr>
          <p:nvPr>
            <p:ph idx="1"/>
          </p:nvPr>
        </p:nvPicPr>
        <p:blipFill>
          <a:blip r:embed="rId2" cstate="print"/>
          <a:srcRect/>
          <a:stretch>
            <a:fillRect/>
          </a:stretch>
        </p:blipFill>
        <p:spPr>
          <a:xfrm>
            <a:off x="1319213" y="1600200"/>
            <a:ext cx="6505575" cy="4530725"/>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da-DK" sz="3800" smtClean="0"/>
              <a:t>WHOLE EQUALS SUM OF PARTS</a:t>
            </a:r>
            <a:br>
              <a:rPr lang="da-DK" sz="3800" smtClean="0"/>
            </a:br>
            <a:r>
              <a:rPr lang="da-DK" sz="3800" smtClean="0"/>
              <a:t>E = COHESION ENERGY = </a:t>
            </a:r>
            <a:r>
              <a:rPr lang="el-GR" sz="3800" smtClean="0"/>
              <a:t>Δ</a:t>
            </a:r>
            <a:r>
              <a:rPr lang="da-DK" sz="3800" smtClean="0"/>
              <a:t>E</a:t>
            </a:r>
            <a:r>
              <a:rPr lang="da-DK" sz="2400" smtClean="0"/>
              <a:t>vap</a:t>
            </a:r>
            <a:endParaRPr lang="el-GR" sz="2400" smtClean="0"/>
          </a:p>
        </p:txBody>
      </p:sp>
      <p:sp>
        <p:nvSpPr>
          <p:cNvPr id="48131" name="Rectangle 3"/>
          <p:cNvSpPr>
            <a:spLocks noGrp="1" noChangeArrowheads="1"/>
          </p:cNvSpPr>
          <p:nvPr>
            <p:ph type="body" idx="1"/>
          </p:nvPr>
        </p:nvSpPr>
        <p:spPr/>
        <p:txBody>
          <a:bodyPr/>
          <a:lstStyle/>
          <a:p>
            <a:pPr eaLnBrk="1" hangingPunct="1">
              <a:lnSpc>
                <a:spcPct val="80000"/>
              </a:lnSpc>
            </a:pPr>
            <a:r>
              <a:rPr lang="da-DK" sz="2600" b="1" smtClean="0">
                <a:sym typeface="Symbol" pitchFamily="18" charset="2"/>
              </a:rPr>
              <a:t>  </a:t>
            </a:r>
            <a:r>
              <a:rPr lang="da-DK" sz="2600" smtClean="0">
                <a:sym typeface="Symbol" pitchFamily="18" charset="2"/>
              </a:rPr>
              <a:t>E  =  E</a:t>
            </a:r>
            <a:r>
              <a:rPr lang="da-DK" sz="2600" baseline="-25000" smtClean="0">
                <a:sym typeface="Symbol" pitchFamily="18" charset="2"/>
              </a:rPr>
              <a:t>D</a:t>
            </a:r>
            <a:r>
              <a:rPr lang="da-DK" sz="2600" smtClean="0">
                <a:sym typeface="Symbol" pitchFamily="18" charset="2"/>
              </a:rPr>
              <a:t> + E</a:t>
            </a:r>
            <a:r>
              <a:rPr lang="da-DK" sz="2600" baseline="-25000" smtClean="0">
                <a:sym typeface="Symbol" pitchFamily="18" charset="2"/>
              </a:rPr>
              <a:t>P</a:t>
            </a:r>
            <a:r>
              <a:rPr lang="da-DK" sz="2600" smtClean="0">
                <a:sym typeface="Symbol" pitchFamily="18" charset="2"/>
              </a:rPr>
              <a:t> + E</a:t>
            </a:r>
            <a:r>
              <a:rPr lang="da-DK" sz="2600" baseline="-25000" smtClean="0">
                <a:sym typeface="Symbol" pitchFamily="18" charset="2"/>
              </a:rPr>
              <a:t>H</a:t>
            </a:r>
            <a:r>
              <a:rPr lang="da-DK" sz="2600" smtClean="0">
                <a:sym typeface="Symbol" pitchFamily="18" charset="2"/>
              </a:rPr>
              <a:t>		</a:t>
            </a:r>
          </a:p>
          <a:p>
            <a:pPr eaLnBrk="1" hangingPunct="1">
              <a:lnSpc>
                <a:spcPct val="80000"/>
              </a:lnSpc>
            </a:pPr>
            <a:r>
              <a:rPr lang="da-DK" sz="2600" smtClean="0">
                <a:sym typeface="Symbol" pitchFamily="18" charset="2"/>
              </a:rPr>
              <a:t>  D - Dispersion (Hydrocarbon)</a:t>
            </a:r>
          </a:p>
          <a:p>
            <a:pPr eaLnBrk="1" hangingPunct="1">
              <a:lnSpc>
                <a:spcPct val="80000"/>
              </a:lnSpc>
            </a:pPr>
            <a:r>
              <a:rPr lang="da-DK" sz="2600" smtClean="0">
                <a:sym typeface="Symbol" pitchFamily="18" charset="2"/>
              </a:rPr>
              <a:t>  P - Polar (Dipolar)</a:t>
            </a:r>
          </a:p>
          <a:p>
            <a:pPr eaLnBrk="1" hangingPunct="1">
              <a:lnSpc>
                <a:spcPct val="80000"/>
              </a:lnSpc>
            </a:pPr>
            <a:r>
              <a:rPr lang="da-DK" sz="2600" smtClean="0">
                <a:sym typeface="Symbol" pitchFamily="18" charset="2"/>
              </a:rPr>
              <a:t>  H - Hydrogen Bonds (Electron Interchange)</a:t>
            </a:r>
          </a:p>
          <a:p>
            <a:pPr eaLnBrk="1" hangingPunct="1">
              <a:lnSpc>
                <a:spcPct val="80000"/>
              </a:lnSpc>
            </a:pPr>
            <a:r>
              <a:rPr lang="da-DK" sz="2600" b="1" smtClean="0">
                <a:sym typeface="Symbol" pitchFamily="18" charset="2"/>
              </a:rPr>
              <a:t>  </a:t>
            </a:r>
            <a:r>
              <a:rPr lang="da-DK" sz="2600" smtClean="0">
                <a:sym typeface="Symbol" pitchFamily="18" charset="2"/>
              </a:rPr>
              <a:t>V - Molar Volume</a:t>
            </a:r>
            <a:endParaRPr lang="en-US" sz="2600" b="1" smtClean="0">
              <a:sym typeface="Symbol" pitchFamily="18" charset="2"/>
            </a:endParaRPr>
          </a:p>
          <a:p>
            <a:pPr eaLnBrk="1" hangingPunct="1">
              <a:lnSpc>
                <a:spcPct val="80000"/>
              </a:lnSpc>
            </a:pPr>
            <a:r>
              <a:rPr lang="en-US" sz="2600" b="1" smtClean="0">
                <a:sym typeface="Symbol" pitchFamily="18" charset="2"/>
              </a:rPr>
              <a:t>    </a:t>
            </a:r>
            <a:r>
              <a:rPr lang="en-US" sz="2600" smtClean="0">
                <a:sym typeface="Symbol" pitchFamily="18" charset="2"/>
              </a:rPr>
              <a:t>E/V      =    E</a:t>
            </a:r>
            <a:r>
              <a:rPr lang="en-US" sz="2600" baseline="-25000" smtClean="0">
                <a:sym typeface="Symbol" pitchFamily="18" charset="2"/>
              </a:rPr>
              <a:t>D</a:t>
            </a:r>
            <a:r>
              <a:rPr lang="en-US" sz="2600" smtClean="0">
                <a:sym typeface="Symbol" pitchFamily="18" charset="2"/>
              </a:rPr>
              <a:t>/V +   E</a:t>
            </a:r>
            <a:r>
              <a:rPr lang="en-US" sz="2600" baseline="-25000" smtClean="0">
                <a:sym typeface="Symbol" pitchFamily="18" charset="2"/>
              </a:rPr>
              <a:t>P</a:t>
            </a:r>
            <a:r>
              <a:rPr lang="en-US" sz="2600" smtClean="0">
                <a:sym typeface="Symbol" pitchFamily="18" charset="2"/>
              </a:rPr>
              <a:t>/V +   E</a:t>
            </a:r>
            <a:r>
              <a:rPr lang="en-US" sz="2600" baseline="-25000" smtClean="0">
                <a:sym typeface="Symbol" pitchFamily="18" charset="2"/>
              </a:rPr>
              <a:t>H</a:t>
            </a:r>
            <a:r>
              <a:rPr lang="en-US" sz="2600" smtClean="0">
                <a:sym typeface="Symbol" pitchFamily="18" charset="2"/>
              </a:rPr>
              <a:t>/V</a:t>
            </a:r>
            <a:r>
              <a:rPr lang="en-US" sz="2600" b="1" smtClean="0">
                <a:sym typeface="Symbol" pitchFamily="18" charset="2"/>
              </a:rPr>
              <a:t> </a:t>
            </a:r>
          </a:p>
          <a:p>
            <a:pPr eaLnBrk="1" hangingPunct="1">
              <a:lnSpc>
                <a:spcPct val="80000"/>
              </a:lnSpc>
              <a:buFont typeface="Wingdings" pitchFamily="2" charset="2"/>
              <a:buNone/>
            </a:pPr>
            <a:r>
              <a:rPr lang="en-US" sz="2600" b="1" smtClean="0">
                <a:sym typeface="Symbol" pitchFamily="18" charset="2"/>
              </a:rPr>
              <a:t>		                                     </a:t>
            </a:r>
          </a:p>
          <a:p>
            <a:pPr lvl="1" eaLnBrk="1" hangingPunct="1">
              <a:lnSpc>
                <a:spcPct val="80000"/>
              </a:lnSpc>
              <a:buFont typeface="Wingdings" pitchFamily="2" charset="2"/>
              <a:buNone/>
            </a:pPr>
            <a:r>
              <a:rPr lang="en-US" sz="2000" b="1" smtClean="0">
                <a:sym typeface="Symbol" pitchFamily="18" charset="2"/>
              </a:rPr>
              <a:t>       </a:t>
            </a:r>
            <a:r>
              <a:rPr lang="en-US" sz="3700" b="1" smtClean="0">
                <a:solidFill>
                  <a:srgbClr val="1F80C9"/>
                </a:solidFill>
                <a:sym typeface="Symbol" pitchFamily="18" charset="2"/>
              </a:rPr>
              <a:t></a:t>
            </a:r>
            <a:r>
              <a:rPr lang="en-US" sz="3700" b="1" baseline="80000" smtClean="0">
                <a:solidFill>
                  <a:srgbClr val="1F80C9"/>
                </a:solidFill>
                <a:sym typeface="Symbol" pitchFamily="18" charset="2"/>
              </a:rPr>
              <a:t>2</a:t>
            </a:r>
            <a:r>
              <a:rPr lang="en-US" sz="3700" b="1" smtClean="0">
                <a:solidFill>
                  <a:srgbClr val="1F80C9"/>
                </a:solidFill>
                <a:sym typeface="Symbol" pitchFamily="18" charset="2"/>
              </a:rPr>
              <a:t>    =   </a:t>
            </a:r>
            <a:r>
              <a:rPr lang="en-US" sz="3700" b="1" baseline="80000" smtClean="0">
                <a:solidFill>
                  <a:srgbClr val="1F80C9"/>
                </a:solidFill>
                <a:sym typeface="Symbol" pitchFamily="18" charset="2"/>
              </a:rPr>
              <a:t>2</a:t>
            </a:r>
            <a:r>
              <a:rPr lang="en-US" sz="3700" b="1" baseline="-25000" smtClean="0">
                <a:solidFill>
                  <a:srgbClr val="1F80C9"/>
                </a:solidFill>
                <a:sym typeface="Symbol" pitchFamily="18" charset="2"/>
              </a:rPr>
              <a:t>D</a:t>
            </a:r>
            <a:r>
              <a:rPr lang="en-US" sz="3700" b="1" smtClean="0">
                <a:solidFill>
                  <a:srgbClr val="1F80C9"/>
                </a:solidFill>
                <a:sym typeface="Symbol" pitchFamily="18" charset="2"/>
              </a:rPr>
              <a:t> +  </a:t>
            </a:r>
            <a:r>
              <a:rPr lang="en-US" sz="3700" b="1" baseline="80000" smtClean="0">
                <a:solidFill>
                  <a:srgbClr val="1F80C9"/>
                </a:solidFill>
                <a:sym typeface="Symbol" pitchFamily="18" charset="2"/>
              </a:rPr>
              <a:t>2</a:t>
            </a:r>
            <a:r>
              <a:rPr lang="en-US" sz="3700" b="1" baseline="-25000" smtClean="0">
                <a:solidFill>
                  <a:srgbClr val="1F80C9"/>
                </a:solidFill>
                <a:sym typeface="Symbol" pitchFamily="18" charset="2"/>
              </a:rPr>
              <a:t>P</a:t>
            </a:r>
            <a:r>
              <a:rPr lang="en-US" sz="3700" b="1" smtClean="0">
                <a:solidFill>
                  <a:srgbClr val="1F80C9"/>
                </a:solidFill>
                <a:sym typeface="Symbol" pitchFamily="18" charset="2"/>
              </a:rPr>
              <a:t> +  </a:t>
            </a:r>
            <a:r>
              <a:rPr lang="en-US" sz="3700" b="1" baseline="80000" smtClean="0">
                <a:solidFill>
                  <a:srgbClr val="1F80C9"/>
                </a:solidFill>
                <a:sym typeface="Symbol" pitchFamily="18" charset="2"/>
              </a:rPr>
              <a:t>2</a:t>
            </a:r>
            <a:r>
              <a:rPr lang="en-US" sz="3700" b="1" baseline="-25000" smtClean="0">
                <a:solidFill>
                  <a:srgbClr val="1F80C9"/>
                </a:solidFill>
                <a:sym typeface="Symbol" pitchFamily="18" charset="2"/>
              </a:rPr>
              <a:t>H</a:t>
            </a:r>
            <a:r>
              <a:rPr lang="en-US" sz="3200" b="1" baseline="-25000" smtClean="0">
                <a:solidFill>
                  <a:srgbClr val="1F80C9"/>
                </a:solidFill>
                <a:sym typeface="Symbol" pitchFamily="18" charset="2"/>
              </a:rPr>
              <a:t> </a:t>
            </a:r>
          </a:p>
          <a:p>
            <a:pPr lvl="1" eaLnBrk="1" hangingPunct="1">
              <a:lnSpc>
                <a:spcPct val="80000"/>
              </a:lnSpc>
              <a:buFont typeface="Wingdings" pitchFamily="2" charset="2"/>
              <a:buNone/>
            </a:pPr>
            <a:r>
              <a:rPr lang="en-US" sz="2200" b="1" smtClean="0">
                <a:solidFill>
                  <a:srgbClr val="1F80C9"/>
                </a:solidFill>
                <a:sym typeface="Symbol" pitchFamily="18" charset="2"/>
              </a:rPr>
              <a:t>HANSEN SOLUBILITY PARAMETERS (HSP)</a:t>
            </a:r>
          </a:p>
          <a:p>
            <a:pPr lvl="1" eaLnBrk="1" hangingPunct="1">
              <a:lnSpc>
                <a:spcPct val="80000"/>
              </a:lnSpc>
              <a:buFont typeface="Wingdings" pitchFamily="2" charset="2"/>
              <a:buNone/>
            </a:pPr>
            <a:r>
              <a:rPr lang="en-US" sz="3200" b="1" smtClean="0">
                <a:solidFill>
                  <a:srgbClr val="1F80C9"/>
                </a:solidFill>
                <a:sym typeface="Symbol" pitchFamily="18" charset="2"/>
              </a:rPr>
              <a:t></a:t>
            </a:r>
            <a:r>
              <a:rPr lang="en-US" sz="2200" b="1" smtClean="0">
                <a:solidFill>
                  <a:srgbClr val="1F80C9"/>
                </a:solidFill>
                <a:sym typeface="Symbol" pitchFamily="18" charset="2"/>
              </a:rPr>
              <a:t> = Square Root of Cohesion Energy Density</a:t>
            </a:r>
            <a:r>
              <a:rPr lang="en-US" sz="2200" smtClean="0"/>
              <a:t> </a:t>
            </a:r>
          </a:p>
          <a:p>
            <a:pPr lvl="1" eaLnBrk="1" hangingPunct="1">
              <a:lnSpc>
                <a:spcPct val="80000"/>
              </a:lnSpc>
              <a:buFont typeface="Wingdings" pitchFamily="2" charset="2"/>
              <a:buNone/>
            </a:pPr>
            <a:endParaRPr lang="en-US" sz="2200" smtClean="0"/>
          </a:p>
          <a:p>
            <a:pPr eaLnBrk="1" hangingPunct="1">
              <a:lnSpc>
                <a:spcPct val="80000"/>
              </a:lnSpc>
              <a:buFont typeface="Wingdings" pitchFamily="2" charset="2"/>
              <a:buNone/>
            </a:pPr>
            <a:endParaRPr lang="en-US" sz="26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eaLnBrk="1" hangingPunct="1"/>
            <a:r>
              <a:rPr lang="da-DK" smtClean="0"/>
              <a:t>KEY EQUATIONS</a:t>
            </a:r>
            <a:endParaRPr lang="en-US" smtClean="0"/>
          </a:p>
        </p:txBody>
      </p:sp>
      <p:sp>
        <p:nvSpPr>
          <p:cNvPr id="49155" name="Rectangle 3"/>
          <p:cNvSpPr>
            <a:spLocks noGrp="1" noChangeArrowheads="1"/>
          </p:cNvSpPr>
          <p:nvPr>
            <p:ph type="body" idx="1"/>
          </p:nvPr>
        </p:nvSpPr>
        <p:spPr/>
        <p:txBody>
          <a:bodyPr/>
          <a:lstStyle/>
          <a:p>
            <a:pPr eaLnBrk="1" hangingPunct="1">
              <a:lnSpc>
                <a:spcPct val="90000"/>
              </a:lnSpc>
            </a:pPr>
            <a:r>
              <a:rPr lang="en-US" sz="2800" smtClean="0"/>
              <a:t>Ra</a:t>
            </a:r>
            <a:r>
              <a:rPr lang="en-US" sz="2800" baseline="50000" smtClean="0"/>
              <a:t>2</a:t>
            </a:r>
            <a:r>
              <a:rPr lang="en-US" sz="2800" smtClean="0"/>
              <a:t>  =  4(</a:t>
            </a:r>
            <a:r>
              <a:rPr lang="en-US" sz="2800" smtClean="0">
                <a:sym typeface="Symbol" pitchFamily="18" charset="2"/>
              </a:rPr>
              <a:t></a:t>
            </a:r>
            <a:r>
              <a:rPr lang="en-US" sz="2800" baseline="-25000" smtClean="0"/>
              <a:t>D1</a:t>
            </a:r>
            <a:r>
              <a:rPr lang="en-US" sz="2800" smtClean="0"/>
              <a:t> - </a:t>
            </a:r>
            <a:r>
              <a:rPr lang="en-US" sz="2800" smtClean="0">
                <a:sym typeface="Symbol" pitchFamily="18" charset="2"/>
              </a:rPr>
              <a:t></a:t>
            </a:r>
            <a:r>
              <a:rPr lang="en-US" sz="2800" baseline="-25000" smtClean="0"/>
              <a:t>D2</a:t>
            </a:r>
            <a:r>
              <a:rPr lang="en-US" sz="2800" smtClean="0"/>
              <a:t>)</a:t>
            </a:r>
            <a:r>
              <a:rPr lang="en-US" sz="2800" baseline="50000" smtClean="0"/>
              <a:t>2</a:t>
            </a:r>
            <a:r>
              <a:rPr lang="en-US" sz="2800" smtClean="0"/>
              <a:t>  +  (</a:t>
            </a:r>
            <a:r>
              <a:rPr lang="en-US" sz="2800" smtClean="0">
                <a:sym typeface="Symbol" pitchFamily="18" charset="2"/>
              </a:rPr>
              <a:t></a:t>
            </a:r>
            <a:r>
              <a:rPr lang="en-US" sz="2800" baseline="-25000" smtClean="0"/>
              <a:t>P1</a:t>
            </a:r>
            <a:r>
              <a:rPr lang="en-US" sz="2800" smtClean="0"/>
              <a:t> - </a:t>
            </a:r>
            <a:r>
              <a:rPr lang="en-US" sz="2800" smtClean="0">
                <a:sym typeface="Symbol" pitchFamily="18" charset="2"/>
              </a:rPr>
              <a:t></a:t>
            </a:r>
            <a:r>
              <a:rPr lang="en-US" sz="2800" baseline="-25000" smtClean="0"/>
              <a:t>P2</a:t>
            </a:r>
            <a:r>
              <a:rPr lang="en-US" sz="2800" smtClean="0"/>
              <a:t>)</a:t>
            </a:r>
            <a:r>
              <a:rPr lang="en-US" sz="2800" baseline="50000" smtClean="0"/>
              <a:t>2</a:t>
            </a:r>
            <a:r>
              <a:rPr lang="en-US" sz="2800" smtClean="0"/>
              <a:t>  +  (</a:t>
            </a:r>
            <a:r>
              <a:rPr lang="en-US" sz="2800" smtClean="0">
                <a:sym typeface="Symbol" pitchFamily="18" charset="2"/>
              </a:rPr>
              <a:t></a:t>
            </a:r>
            <a:r>
              <a:rPr lang="en-US" sz="2800" baseline="-25000" smtClean="0"/>
              <a:t>H1</a:t>
            </a:r>
            <a:r>
              <a:rPr lang="en-US" sz="2800" smtClean="0"/>
              <a:t> - </a:t>
            </a:r>
            <a:r>
              <a:rPr lang="en-US" sz="2800" smtClean="0">
                <a:sym typeface="Symbol" pitchFamily="18" charset="2"/>
              </a:rPr>
              <a:t></a:t>
            </a:r>
            <a:r>
              <a:rPr lang="en-US" sz="2800" baseline="-25000" smtClean="0"/>
              <a:t>H2</a:t>
            </a:r>
            <a:r>
              <a:rPr lang="en-US" sz="2800" smtClean="0"/>
              <a:t>)</a:t>
            </a:r>
            <a:r>
              <a:rPr lang="en-US" sz="2800" baseline="50000" smtClean="0"/>
              <a:t>2</a:t>
            </a:r>
            <a:endParaRPr lang="en-US" sz="2800" baseline="20000" smtClean="0"/>
          </a:p>
          <a:p>
            <a:pPr eaLnBrk="1" hangingPunct="1">
              <a:lnSpc>
                <a:spcPct val="90000"/>
              </a:lnSpc>
              <a:buFont typeface="Wingdings" pitchFamily="2" charset="2"/>
              <a:buNone/>
            </a:pPr>
            <a:endParaRPr lang="en-US" sz="2800" smtClean="0"/>
          </a:p>
          <a:p>
            <a:pPr eaLnBrk="1" hangingPunct="1">
              <a:lnSpc>
                <a:spcPct val="90000"/>
              </a:lnSpc>
            </a:pPr>
            <a:r>
              <a:rPr lang="da-DK" sz="2800" smtClean="0"/>
              <a:t>The experimentally verified ”4” is also found in Prigogine’s CST theory</a:t>
            </a:r>
          </a:p>
          <a:p>
            <a:pPr eaLnBrk="1" hangingPunct="1">
              <a:lnSpc>
                <a:spcPct val="90000"/>
              </a:lnSpc>
              <a:buFont typeface="Wingdings" pitchFamily="2" charset="2"/>
              <a:buNone/>
            </a:pPr>
            <a:endParaRPr lang="en-US" sz="2800" smtClean="0"/>
          </a:p>
          <a:p>
            <a:pPr eaLnBrk="1" hangingPunct="1">
              <a:lnSpc>
                <a:spcPct val="90000"/>
              </a:lnSpc>
            </a:pPr>
            <a:r>
              <a:rPr lang="en-US" sz="2800" smtClean="0"/>
              <a:t>RED = Ra/Ro (Distance to sphere center divided by its radius)</a:t>
            </a:r>
          </a:p>
          <a:p>
            <a:pPr eaLnBrk="1" hangingPunct="1">
              <a:lnSpc>
                <a:spcPct val="90000"/>
              </a:lnSpc>
              <a:buFont typeface="Wingdings" pitchFamily="2" charset="2"/>
              <a:buNone/>
            </a:pPr>
            <a:endParaRPr lang="en-US" sz="2800" smtClean="0"/>
          </a:p>
          <a:p>
            <a:pPr eaLnBrk="1" hangingPunct="1">
              <a:lnSpc>
                <a:spcPct val="90000"/>
              </a:lnSpc>
            </a:pPr>
            <a:r>
              <a:rPr lang="en-US" sz="2800" smtClean="0"/>
              <a:t>(RED)</a:t>
            </a:r>
            <a:r>
              <a:rPr lang="en-US" sz="2800" baseline="50000" smtClean="0"/>
              <a:t>2</a:t>
            </a:r>
            <a:r>
              <a:rPr lang="en-US" sz="2800" smtClean="0"/>
              <a:t> =  (Ra/Ro)</a:t>
            </a:r>
            <a:r>
              <a:rPr lang="en-US" sz="2800" baseline="50000" smtClean="0"/>
              <a:t>2</a:t>
            </a:r>
            <a:r>
              <a:rPr lang="en-US" sz="2800" smtClean="0"/>
              <a:t>  corresponds to  </a:t>
            </a:r>
            <a:r>
              <a:rPr lang="en-US" sz="2800" b="1" baseline="16000" smtClean="0">
                <a:sym typeface="Symbol" pitchFamily="18" charset="2"/>
              </a:rPr>
              <a:t></a:t>
            </a:r>
            <a:r>
              <a:rPr lang="en-US" sz="2800" b="1" baseline="-25000" smtClean="0"/>
              <a:t>12</a:t>
            </a:r>
            <a:r>
              <a:rPr lang="en-US" sz="2800" b="1" baseline="16000" smtClean="0"/>
              <a:t> / </a:t>
            </a:r>
            <a:r>
              <a:rPr lang="en-US" sz="2800" b="1" baseline="16000" smtClean="0">
                <a:sym typeface="Symbol" pitchFamily="18" charset="2"/>
              </a:rPr>
              <a:t></a:t>
            </a:r>
            <a:r>
              <a:rPr lang="en-US" sz="2800" b="1" baseline="-25000" smtClean="0"/>
              <a:t>c</a:t>
            </a:r>
            <a:r>
              <a:rPr lang="en-US" sz="2800" smtClean="0"/>
              <a:t> in Huggins/Flory Theory</a:t>
            </a:r>
          </a:p>
          <a:p>
            <a:pPr eaLnBrk="1" hangingPunct="1">
              <a:lnSpc>
                <a:spcPct val="90000"/>
              </a:lnSpc>
              <a:buFont typeface="Wingdings" pitchFamily="2" charset="2"/>
              <a:buNone/>
            </a:pPr>
            <a:endParaRPr lang="da-DK" sz="2800" smtClean="0"/>
          </a:p>
          <a:p>
            <a:pPr eaLnBrk="1" hangingPunct="1">
              <a:lnSpc>
                <a:spcPct val="90000"/>
              </a:lnSpc>
              <a:buFont typeface="Wingdings" pitchFamily="2" charset="2"/>
              <a:buNone/>
            </a:pPr>
            <a:endParaRPr lang="en-US" sz="28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eaLnBrk="1" hangingPunct="1"/>
            <a:r>
              <a:rPr lang="da-DK" sz="3800" smtClean="0"/>
              <a:t>FREE ENERGY CHANGE, G, DETERMINES SOLUBILITY OR NOT</a:t>
            </a:r>
            <a:endParaRPr lang="en-US" sz="3800" smtClean="0"/>
          </a:p>
        </p:txBody>
      </p:sp>
      <p:sp>
        <p:nvSpPr>
          <p:cNvPr id="50179" name="Rectangle 3"/>
          <p:cNvSpPr>
            <a:spLocks noGrp="1" noChangeArrowheads="1"/>
          </p:cNvSpPr>
          <p:nvPr>
            <p:ph type="body" idx="1"/>
          </p:nvPr>
        </p:nvSpPr>
        <p:spPr/>
        <p:txBody>
          <a:bodyPr/>
          <a:lstStyle/>
          <a:p>
            <a:pPr eaLnBrk="1" hangingPunct="1">
              <a:lnSpc>
                <a:spcPct val="80000"/>
              </a:lnSpc>
            </a:pPr>
            <a:r>
              <a:rPr lang="da-DK" sz="2800" b="1" smtClean="0"/>
              <a:t>Free energy G must be negative for solution</a:t>
            </a:r>
          </a:p>
          <a:p>
            <a:pPr eaLnBrk="1" hangingPunct="1">
              <a:lnSpc>
                <a:spcPct val="80000"/>
              </a:lnSpc>
            </a:pPr>
            <a:endParaRPr lang="da-DK" sz="2800" b="1" smtClean="0"/>
          </a:p>
          <a:p>
            <a:pPr eaLnBrk="1" hangingPunct="1">
              <a:lnSpc>
                <a:spcPct val="80000"/>
              </a:lnSpc>
            </a:pPr>
            <a:r>
              <a:rPr lang="da-DK" sz="2600" b="1" smtClean="0"/>
              <a:t>G = (1/N)øln(ø) + (1 - ø)ln(1 - ø) + Χø(1 - ø)</a:t>
            </a:r>
          </a:p>
          <a:p>
            <a:pPr eaLnBrk="1" hangingPunct="1">
              <a:lnSpc>
                <a:spcPct val="80000"/>
              </a:lnSpc>
              <a:buFont typeface="Wingdings" pitchFamily="2" charset="2"/>
              <a:buNone/>
            </a:pPr>
            <a:endParaRPr lang="da-DK" sz="2600" b="1" smtClean="0"/>
          </a:p>
          <a:p>
            <a:pPr eaLnBrk="1" hangingPunct="1">
              <a:lnSpc>
                <a:spcPct val="80000"/>
              </a:lnSpc>
            </a:pPr>
            <a:r>
              <a:rPr lang="da-DK" sz="2000" b="1" smtClean="0"/>
              <a:t> ø is the solvent volume fraction</a:t>
            </a:r>
          </a:p>
          <a:p>
            <a:pPr eaLnBrk="1" hangingPunct="1">
              <a:lnSpc>
                <a:spcPct val="80000"/>
              </a:lnSpc>
            </a:pPr>
            <a:r>
              <a:rPr lang="da-DK" sz="2000" b="1" smtClean="0"/>
              <a:t>N is the number of monomers in chain</a:t>
            </a:r>
          </a:p>
          <a:p>
            <a:pPr eaLnBrk="1" hangingPunct="1">
              <a:lnSpc>
                <a:spcPct val="80000"/>
              </a:lnSpc>
            </a:pPr>
            <a:endParaRPr lang="da-DK" sz="2000" b="1" smtClean="0"/>
          </a:p>
          <a:p>
            <a:pPr eaLnBrk="1" hangingPunct="1">
              <a:lnSpc>
                <a:spcPct val="80000"/>
              </a:lnSpc>
            </a:pPr>
            <a:r>
              <a:rPr lang="da-DK" sz="2600" b="1" smtClean="0"/>
              <a:t>Χ = V</a:t>
            </a:r>
            <a:r>
              <a:rPr lang="da-DK" sz="2600" b="1" baseline="-25000" smtClean="0"/>
              <a:t>m</a:t>
            </a:r>
            <a:r>
              <a:rPr lang="da-DK" sz="2600" b="1" smtClean="0"/>
              <a:t>/RT[(</a:t>
            </a:r>
            <a:r>
              <a:rPr lang="en-US" sz="3500" b="1" smtClean="0">
                <a:sym typeface="Symbol" pitchFamily="18" charset="2"/>
              </a:rPr>
              <a:t></a:t>
            </a:r>
            <a:r>
              <a:rPr lang="en-US" sz="3500" b="1" baseline="-25000" smtClean="0"/>
              <a:t>D1</a:t>
            </a:r>
            <a:r>
              <a:rPr lang="da-DK" sz="2600" b="1" smtClean="0"/>
              <a:t> - </a:t>
            </a:r>
            <a:r>
              <a:rPr lang="en-US" sz="3500" b="1" smtClean="0">
                <a:sym typeface="Symbol" pitchFamily="18" charset="2"/>
              </a:rPr>
              <a:t></a:t>
            </a:r>
            <a:r>
              <a:rPr lang="en-US" sz="3500" b="1" baseline="-25000" smtClean="0"/>
              <a:t>D2</a:t>
            </a:r>
            <a:r>
              <a:rPr lang="da-DK" sz="2600" b="1" smtClean="0"/>
              <a:t>)</a:t>
            </a:r>
            <a:r>
              <a:rPr lang="en-US" sz="2400" b="1" baseline="50000" smtClean="0"/>
              <a:t>2</a:t>
            </a:r>
            <a:r>
              <a:rPr lang="en-US" sz="2400" b="1" smtClean="0"/>
              <a:t> </a:t>
            </a:r>
            <a:r>
              <a:rPr lang="da-DK" sz="2600" b="1" smtClean="0"/>
              <a:t>+ 0.25(</a:t>
            </a:r>
            <a:r>
              <a:rPr lang="en-US" sz="3500" b="1" smtClean="0">
                <a:sym typeface="Symbol" pitchFamily="18" charset="2"/>
              </a:rPr>
              <a:t></a:t>
            </a:r>
            <a:r>
              <a:rPr lang="en-US" sz="3500" b="1" baseline="-25000" smtClean="0"/>
              <a:t>P1</a:t>
            </a:r>
            <a:r>
              <a:rPr lang="da-DK" sz="2600" b="1" smtClean="0"/>
              <a:t> - </a:t>
            </a:r>
            <a:r>
              <a:rPr lang="en-US" sz="3500" b="1" smtClean="0">
                <a:sym typeface="Symbol" pitchFamily="18" charset="2"/>
              </a:rPr>
              <a:t></a:t>
            </a:r>
            <a:r>
              <a:rPr lang="en-US" sz="3500" b="1" baseline="-25000" smtClean="0"/>
              <a:t>P2</a:t>
            </a:r>
            <a:r>
              <a:rPr lang="da-DK" sz="2600" b="1" smtClean="0"/>
              <a:t>)</a:t>
            </a:r>
            <a:r>
              <a:rPr lang="en-US" sz="2400" b="1" baseline="50000" smtClean="0"/>
              <a:t>2</a:t>
            </a:r>
            <a:r>
              <a:rPr lang="en-US" sz="2400" b="1" smtClean="0"/>
              <a:t> </a:t>
            </a:r>
            <a:r>
              <a:rPr lang="da-DK" sz="2600" b="1" smtClean="0"/>
              <a:t> + 0.25(</a:t>
            </a:r>
            <a:r>
              <a:rPr lang="en-US" sz="3500" b="1" smtClean="0">
                <a:sym typeface="Symbol" pitchFamily="18" charset="2"/>
              </a:rPr>
              <a:t></a:t>
            </a:r>
            <a:r>
              <a:rPr lang="en-US" sz="3500" b="1" baseline="-25000" smtClean="0"/>
              <a:t>H1</a:t>
            </a:r>
            <a:r>
              <a:rPr lang="da-DK" sz="2600" b="1" smtClean="0"/>
              <a:t> - </a:t>
            </a:r>
            <a:r>
              <a:rPr lang="en-US" sz="3500" b="1" smtClean="0">
                <a:sym typeface="Symbol" pitchFamily="18" charset="2"/>
              </a:rPr>
              <a:t></a:t>
            </a:r>
            <a:r>
              <a:rPr lang="en-US" sz="3500" b="1" baseline="-25000" smtClean="0"/>
              <a:t>H2</a:t>
            </a:r>
            <a:r>
              <a:rPr lang="da-DK" sz="2600" b="1" smtClean="0"/>
              <a:t>)</a:t>
            </a:r>
            <a:r>
              <a:rPr lang="en-US" sz="2400" b="1" baseline="50000" smtClean="0"/>
              <a:t>2</a:t>
            </a:r>
            <a:r>
              <a:rPr lang="en-US" sz="2400" b="1" smtClean="0"/>
              <a:t> </a:t>
            </a:r>
            <a:r>
              <a:rPr lang="da-DK" sz="2600" b="1" smtClean="0"/>
              <a:t>]</a:t>
            </a:r>
          </a:p>
          <a:p>
            <a:pPr eaLnBrk="1" hangingPunct="1">
              <a:lnSpc>
                <a:spcPct val="80000"/>
              </a:lnSpc>
              <a:buFont typeface="Wingdings" pitchFamily="2" charset="2"/>
              <a:buNone/>
            </a:pPr>
            <a:endParaRPr lang="da-DK" sz="2600" b="1" smtClean="0"/>
          </a:p>
          <a:p>
            <a:pPr eaLnBrk="1" hangingPunct="1">
              <a:lnSpc>
                <a:spcPct val="80000"/>
              </a:lnSpc>
            </a:pPr>
            <a:r>
              <a:rPr lang="da-DK" sz="2000" b="1" smtClean="0"/>
              <a:t>Χ is the chi parameter, V</a:t>
            </a:r>
            <a:r>
              <a:rPr lang="da-DK" sz="2000" b="1" baseline="-25000" smtClean="0"/>
              <a:t>m</a:t>
            </a:r>
            <a:r>
              <a:rPr lang="da-DK" sz="2000" b="1" smtClean="0"/>
              <a:t> is the molar volume</a:t>
            </a:r>
            <a:endParaRPr lang="en-US" sz="2000" b="1" baseline="-25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da-DK" sz="4000" dirty="0" smtClean="0"/>
              <a:t>FICK’S FIRST AND SECOND LAWS</a:t>
            </a:r>
            <a:endParaRPr lang="en-US" sz="4000" dirty="0" smtClean="0"/>
          </a:p>
        </p:txBody>
      </p:sp>
      <p:sp>
        <p:nvSpPr>
          <p:cNvPr id="14339"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mtClean="0"/>
              <a:t>Law 1:         </a:t>
            </a:r>
            <a:r>
              <a:rPr lang="en-US" b="1" smtClean="0"/>
              <a:t>F = - D</a:t>
            </a:r>
            <a:r>
              <a:rPr lang="en-US" b="1" baseline="-25000" smtClean="0"/>
              <a:t>0</a:t>
            </a:r>
            <a:r>
              <a:rPr lang="en-US" b="1" smtClean="0"/>
              <a:t>(</a:t>
            </a:r>
            <a:r>
              <a:rPr lang="en-US" b="1" smtClean="0">
                <a:sym typeface="Symbol" pitchFamily="18" charset="2"/>
              </a:rPr>
              <a:t></a:t>
            </a:r>
            <a:r>
              <a:rPr lang="en-US" b="1" smtClean="0"/>
              <a:t>c/</a:t>
            </a:r>
            <a:r>
              <a:rPr lang="en-US" b="1" smtClean="0">
                <a:sym typeface="Symbol" pitchFamily="18" charset="2"/>
              </a:rPr>
              <a:t></a:t>
            </a:r>
            <a:r>
              <a:rPr lang="en-US" b="1" smtClean="0"/>
              <a:t>x)</a:t>
            </a:r>
          </a:p>
          <a:p>
            <a:pPr eaLnBrk="1" hangingPunct="1">
              <a:lnSpc>
                <a:spcPct val="90000"/>
              </a:lnSpc>
              <a:buFont typeface="Wingdings" pitchFamily="2" charset="2"/>
              <a:buNone/>
            </a:pPr>
            <a:endParaRPr lang="en-US" b="1" smtClean="0"/>
          </a:p>
          <a:p>
            <a:pPr eaLnBrk="1" hangingPunct="1">
              <a:lnSpc>
                <a:spcPct val="90000"/>
              </a:lnSpc>
              <a:buFont typeface="Wingdings" pitchFamily="2" charset="2"/>
              <a:buNone/>
            </a:pPr>
            <a:r>
              <a:rPr lang="en-US" smtClean="0"/>
              <a:t>For mass transport in the x Direction, and </a:t>
            </a:r>
          </a:p>
          <a:p>
            <a:pPr eaLnBrk="1" hangingPunct="1">
              <a:lnSpc>
                <a:spcPct val="90000"/>
              </a:lnSpc>
              <a:buFont typeface="Wingdings" pitchFamily="2" charset="2"/>
              <a:buNone/>
            </a:pPr>
            <a:r>
              <a:rPr lang="da-DK" smtClean="0"/>
              <a:t>                 </a:t>
            </a:r>
          </a:p>
          <a:p>
            <a:pPr eaLnBrk="1" hangingPunct="1">
              <a:lnSpc>
                <a:spcPct val="90000"/>
              </a:lnSpc>
              <a:buFont typeface="Wingdings" pitchFamily="2" charset="2"/>
              <a:buNone/>
            </a:pPr>
            <a:r>
              <a:rPr lang="da-DK" smtClean="0"/>
              <a:t>Law 2:</a:t>
            </a:r>
            <a:r>
              <a:rPr lang="en-US" smtClean="0"/>
              <a:t>         </a:t>
            </a:r>
            <a:r>
              <a:rPr lang="en-US" b="1" smtClean="0">
                <a:sym typeface="Symbol" pitchFamily="18" charset="2"/>
              </a:rPr>
              <a:t></a:t>
            </a:r>
            <a:r>
              <a:rPr lang="en-US" b="1" smtClean="0"/>
              <a:t>c/</a:t>
            </a:r>
            <a:r>
              <a:rPr lang="en-US" b="1" smtClean="0">
                <a:sym typeface="Symbol" pitchFamily="18" charset="2"/>
              </a:rPr>
              <a:t></a:t>
            </a:r>
            <a:r>
              <a:rPr lang="en-US" b="1" smtClean="0"/>
              <a:t>t =  </a:t>
            </a:r>
            <a:r>
              <a:rPr lang="en-US" b="1" smtClean="0">
                <a:sym typeface="Symbol" pitchFamily="18" charset="2"/>
              </a:rPr>
              <a:t></a:t>
            </a:r>
            <a:r>
              <a:rPr lang="en-US" b="1" smtClean="0"/>
              <a:t>/</a:t>
            </a:r>
            <a:r>
              <a:rPr lang="en-US" b="1" smtClean="0">
                <a:sym typeface="Symbol" pitchFamily="18" charset="2"/>
              </a:rPr>
              <a:t></a:t>
            </a:r>
            <a:r>
              <a:rPr lang="en-US" b="1" smtClean="0"/>
              <a:t>x (D</a:t>
            </a:r>
            <a:r>
              <a:rPr lang="en-US" b="1" baseline="-25000" smtClean="0"/>
              <a:t>0</a:t>
            </a:r>
            <a:r>
              <a:rPr lang="en-US" b="1" smtClean="0">
                <a:sym typeface="Symbol" pitchFamily="18" charset="2"/>
              </a:rPr>
              <a:t></a:t>
            </a:r>
            <a:r>
              <a:rPr lang="en-US" b="1" smtClean="0"/>
              <a:t>c/</a:t>
            </a:r>
            <a:r>
              <a:rPr lang="en-US" b="1" smtClean="0">
                <a:sym typeface="Symbol" pitchFamily="18" charset="2"/>
              </a:rPr>
              <a:t></a:t>
            </a:r>
            <a:r>
              <a:rPr lang="en-US" b="1" smtClean="0"/>
              <a:t>x)</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mtClean="0"/>
              <a:t>This is also called the Diffusion Equation.</a:t>
            </a:r>
          </a:p>
          <a:p>
            <a:pPr eaLnBrk="1" hangingPunct="1">
              <a:lnSpc>
                <a:spcPct val="90000"/>
              </a:lnSpc>
              <a:buFont typeface="Wingdings" pitchFamily="2" charset="2"/>
              <a:buNone/>
            </a:pPr>
            <a:r>
              <a:rPr lang="en-US" smtClean="0"/>
              <a:t>(Accumulation equals flux in minus flux out)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da-DK" dirty="0" smtClean="0"/>
              <a:t>DIMENSIONLESS VARIABLES</a:t>
            </a:r>
            <a:endParaRPr lang="en-US" dirty="0" smtClean="0"/>
          </a:p>
        </p:txBody>
      </p:sp>
      <p:sp>
        <p:nvSpPr>
          <p:cNvPr id="15363" name="Rectangle 3"/>
          <p:cNvSpPr>
            <a:spLocks noGrp="1" noChangeArrowheads="1"/>
          </p:cNvSpPr>
          <p:nvPr>
            <p:ph type="body" idx="1"/>
          </p:nvPr>
        </p:nvSpPr>
        <p:spPr/>
        <p:txBody>
          <a:bodyPr/>
          <a:lstStyle/>
          <a:p>
            <a:pPr eaLnBrk="1" hangingPunct="1">
              <a:buFont typeface="Wingdings" pitchFamily="2" charset="2"/>
              <a:buNone/>
            </a:pPr>
            <a:r>
              <a:rPr lang="en-US" dirty="0" smtClean="0"/>
              <a:t>Dimensionless time:</a:t>
            </a:r>
          </a:p>
          <a:p>
            <a:pPr eaLnBrk="1" hangingPunct="1">
              <a:buFont typeface="Wingdings" pitchFamily="2" charset="2"/>
              <a:buNone/>
            </a:pPr>
            <a:r>
              <a:rPr lang="en-US" dirty="0" smtClean="0"/>
              <a:t>				T = D</a:t>
            </a:r>
            <a:r>
              <a:rPr lang="en-US" baseline="-25000" dirty="0" smtClean="0"/>
              <a:t>0</a:t>
            </a:r>
            <a:r>
              <a:rPr lang="en-US" dirty="0" smtClean="0"/>
              <a:t>t/L</a:t>
            </a:r>
            <a:r>
              <a:rPr lang="en-US" baseline="50000" dirty="0" smtClean="0"/>
              <a:t>2  </a:t>
            </a:r>
            <a:r>
              <a:rPr lang="en-US" dirty="0" smtClean="0"/>
              <a:t> (cm</a:t>
            </a:r>
            <a:r>
              <a:rPr lang="en-US" baseline="50000" dirty="0" smtClean="0"/>
              <a:t>2</a:t>
            </a:r>
            <a:r>
              <a:rPr lang="en-US" dirty="0" smtClean="0"/>
              <a:t>/s)(s/cm</a:t>
            </a:r>
            <a:r>
              <a:rPr lang="en-US" baseline="50000" dirty="0" smtClean="0"/>
              <a:t>2</a:t>
            </a:r>
            <a:r>
              <a:rPr lang="en-US" dirty="0" smtClean="0"/>
              <a:t>)</a:t>
            </a:r>
          </a:p>
          <a:p>
            <a:pPr eaLnBrk="1" hangingPunct="1">
              <a:buFont typeface="Wingdings" pitchFamily="2" charset="2"/>
              <a:buNone/>
            </a:pPr>
            <a:r>
              <a:rPr lang="en-US" dirty="0" smtClean="0"/>
              <a:t>Dimensionless distance:</a:t>
            </a:r>
          </a:p>
          <a:p>
            <a:pPr eaLnBrk="1" hangingPunct="1">
              <a:buFont typeface="Wingdings" pitchFamily="2" charset="2"/>
              <a:buNone/>
            </a:pPr>
            <a:r>
              <a:rPr lang="en-US" dirty="0" smtClean="0"/>
              <a:t>				X = x/L	</a:t>
            </a:r>
          </a:p>
          <a:p>
            <a:pPr eaLnBrk="1" hangingPunct="1">
              <a:buFont typeface="Wingdings" pitchFamily="2" charset="2"/>
              <a:buNone/>
            </a:pPr>
            <a:r>
              <a:rPr lang="en-US" dirty="0" smtClean="0"/>
              <a:t>Dimensionless concentration:</a:t>
            </a:r>
          </a:p>
          <a:p>
            <a:pPr eaLnBrk="1" hangingPunct="1">
              <a:buFont typeface="Wingdings" pitchFamily="2" charset="2"/>
              <a:buNone/>
            </a:pPr>
            <a:r>
              <a:rPr lang="en-US" dirty="0" smtClean="0"/>
              <a:t>			C = (c – c</a:t>
            </a:r>
            <a:r>
              <a:rPr lang="en-US" baseline="-25000" dirty="0" smtClean="0"/>
              <a:t>0</a:t>
            </a:r>
            <a:r>
              <a:rPr lang="en-US" dirty="0" smtClean="0"/>
              <a:t>)/(c</a:t>
            </a:r>
            <a:r>
              <a:rPr lang="en-US" baseline="-25000" dirty="0" smtClean="0">
                <a:sym typeface="Symbol" pitchFamily="18" charset="2"/>
              </a:rPr>
              <a:t></a:t>
            </a:r>
            <a:r>
              <a:rPr lang="en-US" dirty="0" smtClean="0"/>
              <a:t> - c</a:t>
            </a:r>
            <a:r>
              <a:rPr lang="en-US" baseline="-25000" dirty="0" smtClean="0"/>
              <a:t>0</a:t>
            </a:r>
            <a:r>
              <a:rPr lang="en-US" dirty="0" smtClean="0"/>
              <a:t>)	 </a:t>
            </a:r>
          </a:p>
          <a:p>
            <a:pPr eaLnBrk="1" hangingPunct="1">
              <a:buFont typeface="Wingdings" pitchFamily="2" charset="2"/>
              <a:buNone/>
            </a:pPr>
            <a:endParaRPr lang="en-US" dirty="0" smtClean="0"/>
          </a:p>
          <a:p>
            <a:pPr eaLnBrk="1" hangingPunct="1">
              <a:buFont typeface="Wingdings" pitchFamily="2" charset="2"/>
              <a:buNone/>
            </a:pPr>
            <a:r>
              <a:rPr lang="en-US" dirty="0" smtClean="0"/>
              <a:t>L is the thickness of a free film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77813"/>
            <a:ext cx="8229600" cy="1093787"/>
          </a:xfrm>
        </p:spPr>
        <p:txBody>
          <a:bodyPr/>
          <a:lstStyle/>
          <a:p>
            <a:pPr algn="ctr" eaLnBrk="1" hangingPunct="1"/>
            <a:r>
              <a:rPr lang="da-DK" sz="3800" dirty="0" smtClean="0"/>
              <a:t>MEASURING DIFFUSION COEFFICIENTS</a:t>
            </a:r>
            <a:endParaRPr lang="en-US" sz="3800" dirty="0" smtClean="0"/>
          </a:p>
        </p:txBody>
      </p:sp>
      <p:sp>
        <p:nvSpPr>
          <p:cNvPr id="2052" name="Rectangle 3"/>
          <p:cNvSpPr>
            <a:spLocks noGrp="1" noChangeArrowheads="1"/>
          </p:cNvSpPr>
          <p:nvPr>
            <p:ph type="body" idx="1"/>
          </p:nvPr>
        </p:nvSpPr>
        <p:spPr/>
        <p:txBody>
          <a:bodyPr/>
          <a:lstStyle/>
          <a:p>
            <a:pPr eaLnBrk="1" hangingPunct="1">
              <a:buFont typeface="Wingdings" pitchFamily="2" charset="2"/>
              <a:buNone/>
            </a:pPr>
            <a:r>
              <a:rPr lang="da-DK" dirty="0" smtClean="0"/>
              <a:t>Half-time (t</a:t>
            </a:r>
            <a:r>
              <a:rPr lang="da-DK" baseline="-25000" dirty="0" smtClean="0"/>
              <a:t>½</a:t>
            </a:r>
            <a:r>
              <a:rPr lang="da-DK" dirty="0" smtClean="0"/>
              <a:t>) equation for measuring D</a:t>
            </a:r>
            <a:r>
              <a:rPr lang="da-DK" baseline="-25000" dirty="0" smtClean="0"/>
              <a:t>0 </a:t>
            </a:r>
          </a:p>
          <a:p>
            <a:pPr eaLnBrk="1" hangingPunct="1">
              <a:buFont typeface="Wingdings" pitchFamily="2" charset="2"/>
              <a:buNone/>
            </a:pPr>
            <a:endParaRPr lang="da-DK" baseline="-25000" dirty="0" smtClean="0"/>
          </a:p>
          <a:p>
            <a:pPr eaLnBrk="1" hangingPunct="1">
              <a:buFont typeface="Wingdings" pitchFamily="2" charset="2"/>
              <a:buNone/>
            </a:pPr>
            <a:endParaRPr lang="da-DK" baseline="-25000" dirty="0" smtClean="0"/>
          </a:p>
          <a:p>
            <a:pPr eaLnBrk="1" hangingPunct="1">
              <a:buFont typeface="Wingdings" pitchFamily="2" charset="2"/>
              <a:buNone/>
            </a:pPr>
            <a:endParaRPr lang="da-DK" baseline="-25000" dirty="0" smtClean="0"/>
          </a:p>
          <a:p>
            <a:pPr eaLnBrk="1" hangingPunct="1">
              <a:buFont typeface="Wingdings" pitchFamily="2" charset="2"/>
              <a:buNone/>
            </a:pPr>
            <a:r>
              <a:rPr lang="da-DK" dirty="0" smtClean="0"/>
              <a:t>Corrections required for concentration</a:t>
            </a:r>
          </a:p>
          <a:p>
            <a:pPr eaLnBrk="1" hangingPunct="1">
              <a:buFont typeface="Wingdings" pitchFamily="2" charset="2"/>
              <a:buNone/>
            </a:pPr>
            <a:r>
              <a:rPr lang="da-DK" dirty="0" smtClean="0"/>
              <a:t>dependence (M) and surface resistance (B</a:t>
            </a:r>
            <a:r>
              <a:rPr lang="da-DK" dirty="0" smtClean="0"/>
              <a:t>)</a:t>
            </a:r>
          </a:p>
          <a:p>
            <a:pPr eaLnBrk="1" hangingPunct="1">
              <a:buFont typeface="Wingdings" pitchFamily="2" charset="2"/>
              <a:buNone/>
            </a:pPr>
            <a:r>
              <a:rPr lang="da-DK" dirty="0" smtClean="0"/>
              <a:t>See also Nordtest POLY 188</a:t>
            </a:r>
            <a:endParaRPr lang="da-DK" dirty="0" smtClean="0"/>
          </a:p>
          <a:p>
            <a:pPr eaLnBrk="1" hangingPunct="1">
              <a:buFont typeface="Wingdings" pitchFamily="2" charset="2"/>
              <a:buNone/>
            </a:pPr>
            <a:endParaRPr lang="da-DK" baseline="-25000" dirty="0" smtClean="0"/>
          </a:p>
          <a:p>
            <a:pPr eaLnBrk="1" hangingPunct="1">
              <a:buFont typeface="Wingdings" pitchFamily="2" charset="2"/>
              <a:buNone/>
            </a:pPr>
            <a:endParaRPr lang="en-US" baseline="-25000" dirty="0" smtClean="0"/>
          </a:p>
        </p:txBody>
      </p:sp>
      <p:sp>
        <p:nvSpPr>
          <p:cNvPr id="2053" name="Rectangle 4"/>
          <p:cNvSpPr>
            <a:spLocks noChangeArrowheads="1"/>
          </p:cNvSpPr>
          <p:nvPr/>
        </p:nvSpPr>
        <p:spPr bwMode="auto">
          <a:xfrm>
            <a:off x="2133600" y="2438400"/>
            <a:ext cx="4876800" cy="579438"/>
          </a:xfrm>
          <a:prstGeom prst="rect">
            <a:avLst/>
          </a:prstGeom>
          <a:noFill/>
          <a:ln w="9525">
            <a:noFill/>
            <a:miter lim="800000"/>
            <a:headEnd/>
            <a:tailEnd/>
          </a:ln>
        </p:spPr>
        <p:txBody>
          <a:bodyPr anchor="ctr">
            <a:spAutoFit/>
          </a:bodyPr>
          <a:lstStyle/>
          <a:p>
            <a:r>
              <a:rPr lang="en-US" sz="3200"/>
              <a:t>D</a:t>
            </a:r>
            <a:r>
              <a:rPr lang="en-US" sz="3200" baseline="-25000"/>
              <a:t>0</a:t>
            </a:r>
            <a:r>
              <a:rPr lang="en-US" sz="3200"/>
              <a:t> = 0.049 L</a:t>
            </a:r>
            <a:r>
              <a:rPr lang="en-US" sz="3200" baseline="50000"/>
              <a:t>2</a:t>
            </a:r>
            <a:r>
              <a:rPr lang="en-US" sz="3200"/>
              <a:t>/t</a:t>
            </a:r>
            <a:r>
              <a:rPr lang="en-US" sz="3200" baseline="-25000"/>
              <a:t>½</a:t>
            </a:r>
            <a:r>
              <a:rPr lang="en-US"/>
              <a:t> </a:t>
            </a:r>
          </a:p>
        </p:txBody>
      </p:sp>
      <p:sp>
        <p:nvSpPr>
          <p:cNvPr id="2054" name="Rectangle 6"/>
          <p:cNvSpPr>
            <a:spLocks noChangeArrowheads="1"/>
          </p:cNvSpPr>
          <p:nvPr/>
        </p:nvSpPr>
        <p:spPr bwMode="auto">
          <a:xfrm>
            <a:off x="0" y="3063875"/>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5"/>
          <p:cNvGraphicFramePr>
            <a:graphicFrameLocks/>
          </p:cNvGraphicFramePr>
          <p:nvPr/>
        </p:nvGraphicFramePr>
        <p:xfrm>
          <a:off x="2057400" y="5029200"/>
          <a:ext cx="4059238" cy="1144588"/>
        </p:xfrm>
        <a:graphic>
          <a:graphicData uri="http://schemas.openxmlformats.org/presentationml/2006/ole">
            <p:oleObj spid="_x0000_s2050" name="Equation" r:id="rId4" imgW="1625400" imgH="457200" progId="Equation.3">
              <p:embed/>
            </p:oleObj>
          </a:graphicData>
        </a:graphic>
      </p:graphicFrame>
      <p:sp>
        <p:nvSpPr>
          <p:cNvPr id="2055" name="Rectangle 7"/>
          <p:cNvSpPr>
            <a:spLocks noChangeArrowheads="1"/>
          </p:cNvSpPr>
          <p:nvPr/>
        </p:nvSpPr>
        <p:spPr bwMode="auto">
          <a:xfrm>
            <a:off x="762000" y="3581400"/>
            <a:ext cx="1136650" cy="274638"/>
          </a:xfrm>
          <a:prstGeom prst="rect">
            <a:avLst/>
          </a:prstGeom>
          <a:noFill/>
          <a:ln w="9525">
            <a:noFill/>
            <a:miter lim="800000"/>
            <a:headEnd/>
            <a:tailEnd/>
          </a:ln>
        </p:spPr>
        <p:txBody>
          <a:bodyPr wrap="none" anchor="ctr">
            <a:spAutoFit/>
          </a:bodyPr>
          <a:lstStyle/>
          <a:p>
            <a:r>
              <a:rPr lang="en-US" sz="1200">
                <a:cs typeface="Times New Roman" pitchFamily="18" charset="0"/>
              </a:rPr>
              <a:t>	</a:t>
            </a:r>
            <a:r>
              <a:rPr lang="en-US" sz="1100"/>
              <a:t> </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da-DK" sz="3400" dirty="0" smtClean="0"/>
              <a:t>CORRECTIONS FOR CONCENTRATION DEPENDENCE ALONE </a:t>
            </a:r>
            <a:br>
              <a:rPr lang="da-DK" sz="3400" dirty="0" smtClean="0"/>
            </a:br>
            <a:r>
              <a:rPr lang="da-DK" sz="3400" dirty="0" smtClean="0"/>
              <a:t>Note huge corrections for desorption </a:t>
            </a:r>
            <a:endParaRPr lang="en-US" sz="3400" dirty="0" smtClean="0"/>
          </a:p>
        </p:txBody>
      </p:sp>
      <p:sp>
        <p:nvSpPr>
          <p:cNvPr id="16387" name="Rectangle 3"/>
          <p:cNvSpPr>
            <a:spLocks noGrp="1" noChangeArrowheads="1"/>
          </p:cNvSpPr>
          <p:nvPr>
            <p:ph type="body" idx="1"/>
          </p:nvPr>
        </p:nvSpPr>
        <p:spPr/>
        <p:txBody>
          <a:bodyPr/>
          <a:lstStyle/>
          <a:p>
            <a:pPr eaLnBrk="1" hangingPunct="1">
              <a:buFont typeface="Wingdings" pitchFamily="2" charset="2"/>
              <a:buNone/>
            </a:pPr>
            <a:r>
              <a:rPr lang="da-DK" dirty="0" smtClean="0"/>
              <a:t>                                </a:t>
            </a:r>
            <a:endParaRPr lang="en-US" dirty="0" smtClean="0"/>
          </a:p>
        </p:txBody>
      </p:sp>
      <p:sp>
        <p:nvSpPr>
          <p:cNvPr id="16388" name="Rectangle 4"/>
          <p:cNvSpPr>
            <a:spLocks noChangeArrowheads="1"/>
          </p:cNvSpPr>
          <p:nvPr/>
        </p:nvSpPr>
        <p:spPr bwMode="auto">
          <a:xfrm>
            <a:off x="1752600" y="1889522"/>
            <a:ext cx="5683250" cy="3693319"/>
          </a:xfrm>
          <a:prstGeom prst="rect">
            <a:avLst/>
          </a:prstGeom>
          <a:noFill/>
          <a:ln w="9525">
            <a:noFill/>
            <a:miter lim="800000"/>
            <a:headEnd/>
            <a:tailEnd/>
          </a:ln>
        </p:spPr>
        <p:txBody>
          <a:bodyPr anchor="ctr">
            <a:spAutoFit/>
          </a:bodyPr>
          <a:lstStyle/>
          <a:p>
            <a:pPr algn="ctr"/>
            <a:r>
              <a:rPr lang="en-US" b="1" dirty="0"/>
              <a:t>                         Desorption       </a:t>
            </a:r>
            <a:r>
              <a:rPr lang="en-US" b="1" dirty="0" smtClean="0"/>
              <a:t>Absorption </a:t>
            </a:r>
          </a:p>
          <a:p>
            <a:pPr algn="ctr"/>
            <a:r>
              <a:rPr lang="en-US" b="1" dirty="0" err="1" smtClean="0"/>
              <a:t>D</a:t>
            </a:r>
            <a:r>
              <a:rPr lang="en-US" b="1" baseline="-25000" dirty="0" err="1" smtClean="0"/>
              <a:t>max</a:t>
            </a:r>
            <a:r>
              <a:rPr lang="en-US" b="1" dirty="0" smtClean="0"/>
              <a:t>/D</a:t>
            </a:r>
            <a:r>
              <a:rPr lang="en-US" b="1" baseline="-25000" dirty="0" smtClean="0"/>
              <a:t>0</a:t>
            </a:r>
            <a:r>
              <a:rPr lang="en-US" b="1" dirty="0" smtClean="0"/>
              <a:t>    (</a:t>
            </a:r>
            <a:r>
              <a:rPr lang="en-US" b="1" dirty="0" err="1"/>
              <a:t>F</a:t>
            </a:r>
            <a:r>
              <a:rPr lang="en-US" b="1" baseline="-25000" dirty="0" err="1"/>
              <a:t>d</a:t>
            </a:r>
            <a:r>
              <a:rPr lang="en-US" b="1" dirty="0"/>
              <a:t>)</a:t>
            </a:r>
            <a:r>
              <a:rPr lang="en-US" b="1" baseline="-25000" dirty="0"/>
              <a:t>1/2     </a:t>
            </a:r>
            <a:r>
              <a:rPr lang="en-US" b="1" dirty="0"/>
              <a:t>(</a:t>
            </a:r>
            <a:r>
              <a:rPr lang="en-US" b="1" dirty="0" err="1"/>
              <a:t>F</a:t>
            </a:r>
            <a:r>
              <a:rPr lang="en-US" b="1" baseline="-25000" dirty="0" err="1"/>
              <a:t>d</a:t>
            </a:r>
            <a:r>
              <a:rPr lang="en-US" b="1" dirty="0"/>
              <a:t>)</a:t>
            </a:r>
            <a:r>
              <a:rPr lang="en-US" b="1" baseline="-25000" dirty="0"/>
              <a:t>1/4</a:t>
            </a:r>
            <a:r>
              <a:rPr lang="en-US" b="1" dirty="0"/>
              <a:t>	    (</a:t>
            </a:r>
            <a:r>
              <a:rPr lang="en-US" b="1" dirty="0" err="1"/>
              <a:t>F</a:t>
            </a:r>
            <a:r>
              <a:rPr lang="en-US" b="1" baseline="-25000" dirty="0" err="1"/>
              <a:t>a</a:t>
            </a:r>
            <a:r>
              <a:rPr lang="en-US" b="1" dirty="0"/>
              <a:t>)</a:t>
            </a:r>
            <a:r>
              <a:rPr lang="en-US" b="1" baseline="-25000" dirty="0"/>
              <a:t>1/2</a:t>
            </a:r>
          </a:p>
          <a:p>
            <a:pPr algn="ctr"/>
            <a:r>
              <a:rPr lang="en-US" b="1" dirty="0"/>
              <a:t>1	1.00	1.00	   1.00</a:t>
            </a:r>
          </a:p>
          <a:p>
            <a:pPr algn="ctr"/>
            <a:r>
              <a:rPr lang="en-US" b="1" dirty="0"/>
              <a:t>2	1.56	1.55	   1.30</a:t>
            </a:r>
          </a:p>
          <a:p>
            <a:pPr algn="ctr"/>
            <a:r>
              <a:rPr lang="en-US" b="1" dirty="0"/>
              <a:t>5	2.70	2.61	   1.70</a:t>
            </a:r>
          </a:p>
          <a:p>
            <a:pPr algn="ctr"/>
            <a:r>
              <a:rPr lang="en-US" b="1" dirty="0"/>
              <a:t>10</a:t>
            </a:r>
            <a:r>
              <a:rPr lang="en-US" b="1" baseline="50000" dirty="0"/>
              <a:t>1</a:t>
            </a:r>
            <a:r>
              <a:rPr lang="en-US" b="1" dirty="0"/>
              <a:t>	4.00	3.84	   2.01</a:t>
            </a:r>
          </a:p>
          <a:p>
            <a:pPr algn="ctr"/>
            <a:r>
              <a:rPr lang="en-US" b="1" dirty="0"/>
              <a:t>10</a:t>
            </a:r>
            <a:r>
              <a:rPr lang="en-US" b="1" baseline="50000" dirty="0"/>
              <a:t>2</a:t>
            </a:r>
            <a:r>
              <a:rPr lang="en-US" b="1" dirty="0"/>
              <a:t>	13.40	10.20	   3.30</a:t>
            </a:r>
          </a:p>
          <a:p>
            <a:pPr algn="ctr"/>
            <a:r>
              <a:rPr lang="en-US" b="1" dirty="0"/>
              <a:t>10</a:t>
            </a:r>
            <a:r>
              <a:rPr lang="en-US" b="1" baseline="50000" dirty="0"/>
              <a:t>3</a:t>
            </a:r>
            <a:r>
              <a:rPr lang="en-US" b="1" dirty="0"/>
              <a:t>	43.30	23.10	   4.85</a:t>
            </a:r>
          </a:p>
          <a:p>
            <a:pPr algn="ctr"/>
            <a:r>
              <a:rPr lang="en-US" b="1" dirty="0"/>
              <a:t>10</a:t>
            </a:r>
            <a:r>
              <a:rPr lang="en-US" b="1" baseline="50000" dirty="0"/>
              <a:t>4</a:t>
            </a:r>
            <a:r>
              <a:rPr lang="en-US" b="1" dirty="0"/>
              <a:t>	138.7	47.40	   6.14</a:t>
            </a:r>
          </a:p>
          <a:p>
            <a:pPr algn="ctr"/>
            <a:r>
              <a:rPr lang="en-US" b="1" dirty="0"/>
              <a:t>10</a:t>
            </a:r>
            <a:r>
              <a:rPr lang="en-US" b="1" baseline="50000" dirty="0"/>
              <a:t>5</a:t>
            </a:r>
            <a:r>
              <a:rPr lang="en-US" b="1" dirty="0"/>
              <a:t>	443.0	89.0	   7.63</a:t>
            </a:r>
          </a:p>
          <a:p>
            <a:pPr algn="ctr"/>
            <a:r>
              <a:rPr lang="en-US" b="1" dirty="0"/>
              <a:t>10</a:t>
            </a:r>
            <a:r>
              <a:rPr lang="en-US" b="1" baseline="50000" dirty="0"/>
              <a:t>6</a:t>
            </a:r>
            <a:r>
              <a:rPr lang="en-US" b="1" dirty="0"/>
              <a:t>	1,370.0	160.5	   8.97</a:t>
            </a:r>
          </a:p>
          <a:p>
            <a:pPr algn="ctr"/>
            <a:r>
              <a:rPr lang="en-US" b="1" dirty="0"/>
              <a:t>10</a:t>
            </a:r>
            <a:r>
              <a:rPr lang="en-US" b="1" baseline="50000" dirty="0"/>
              <a:t>7</a:t>
            </a:r>
            <a:r>
              <a:rPr lang="en-US" b="1" dirty="0"/>
              <a:t>	4,300.0	290.0	 10.60</a:t>
            </a:r>
          </a:p>
          <a:p>
            <a:pPr algn="ctr"/>
            <a:r>
              <a:rPr lang="en-US" b="1" dirty="0"/>
              <a:t>10</a:t>
            </a:r>
            <a:r>
              <a:rPr lang="en-US" b="1" baseline="50000" dirty="0"/>
              <a:t>8</a:t>
            </a:r>
            <a:r>
              <a:rPr lang="en-US" b="1" dirty="0"/>
              <a:t>	13,670.0 506.0	  12.10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381000"/>
            <a:ext cx="8229600" cy="1139825"/>
          </a:xfrm>
        </p:spPr>
        <p:txBody>
          <a:bodyPr/>
          <a:lstStyle/>
          <a:p>
            <a:pPr algn="ctr"/>
            <a:r>
              <a:rPr lang="da-DK" sz="4400" dirty="0" smtClean="0"/>
              <a:t>SURFACE CONDITION </a:t>
            </a:r>
            <a:br>
              <a:rPr lang="da-DK" sz="4400" dirty="0" smtClean="0"/>
            </a:br>
            <a:r>
              <a:rPr lang="en-US" sz="4400" dirty="0" smtClean="0"/>
              <a:t>F</a:t>
            </a:r>
            <a:r>
              <a:rPr lang="en-US" sz="4400" baseline="-25000" dirty="0" smtClean="0"/>
              <a:t>s</a:t>
            </a:r>
            <a:r>
              <a:rPr lang="en-US" sz="4400" dirty="0" smtClean="0"/>
              <a:t> = h(</a:t>
            </a:r>
            <a:r>
              <a:rPr lang="en-US" sz="4400" dirty="0" err="1" smtClean="0"/>
              <a:t>C</a:t>
            </a:r>
            <a:r>
              <a:rPr lang="en-US" sz="4400" baseline="30000" dirty="0" err="1" smtClean="0"/>
              <a:t>eq</a:t>
            </a:r>
            <a:r>
              <a:rPr lang="en-US" sz="4400" dirty="0" smtClean="0"/>
              <a:t> – C</a:t>
            </a:r>
            <a:r>
              <a:rPr lang="en-US" sz="4400" baseline="-25000" dirty="0" smtClean="0"/>
              <a:t>s</a:t>
            </a:r>
            <a:r>
              <a:rPr lang="en-US" sz="4400" dirty="0" smtClean="0"/>
              <a:t>) = -</a:t>
            </a:r>
            <a:r>
              <a:rPr lang="en-US" sz="4400" dirty="0" err="1" smtClean="0"/>
              <a:t>D</a:t>
            </a:r>
            <a:r>
              <a:rPr lang="en-US" sz="4400" baseline="-25000" dirty="0" err="1" smtClean="0"/>
              <a:t>s</a:t>
            </a:r>
            <a:r>
              <a:rPr lang="en-US" sz="4400" dirty="0" err="1" smtClean="0">
                <a:sym typeface="Symbol" pitchFamily="18" charset="2"/>
              </a:rPr>
              <a:t></a:t>
            </a:r>
            <a:r>
              <a:rPr lang="en-US" sz="4400" dirty="0" err="1" smtClean="0"/>
              <a:t>C</a:t>
            </a:r>
            <a:r>
              <a:rPr lang="en-US" sz="4400" baseline="-25000" dirty="0" err="1" smtClean="0"/>
              <a:t>s</a:t>
            </a:r>
            <a:r>
              <a:rPr lang="en-US" sz="4400" dirty="0" smtClean="0"/>
              <a:t>/</a:t>
            </a:r>
            <a:r>
              <a:rPr lang="en-US" sz="4400" dirty="0" smtClean="0">
                <a:sym typeface="Symbol" pitchFamily="18" charset="2"/>
              </a:rPr>
              <a:t>x</a:t>
            </a:r>
            <a:r>
              <a:rPr lang="en-US" sz="4400" dirty="0" smtClean="0"/>
              <a:t> 	</a:t>
            </a:r>
            <a:br>
              <a:rPr lang="en-US" sz="4400" dirty="0" smtClean="0"/>
            </a:br>
            <a:r>
              <a:rPr lang="en-US" sz="4400" dirty="0" smtClean="0"/>
              <a:t>	</a:t>
            </a:r>
            <a:endParaRPr lang="en-US" dirty="0" smtClean="0"/>
          </a:p>
        </p:txBody>
      </p:sp>
      <p:sp>
        <p:nvSpPr>
          <p:cNvPr id="17411" name="Rectangle 3"/>
          <p:cNvSpPr>
            <a:spLocks noGrp="1" noChangeArrowheads="1"/>
          </p:cNvSpPr>
          <p:nvPr>
            <p:ph idx="1"/>
          </p:nvPr>
        </p:nvSpPr>
        <p:spPr/>
        <p:txBody>
          <a:bodyPr/>
          <a:lstStyle/>
          <a:p>
            <a:pPr lvl="1">
              <a:buFont typeface="Wingdings" pitchFamily="2" charset="2"/>
              <a:buNone/>
            </a:pPr>
            <a:endParaRPr lang="da-DK" b="1" smtClean="0"/>
          </a:p>
          <a:p>
            <a:pPr lvl="1">
              <a:buFont typeface="Wingdings" pitchFamily="2" charset="2"/>
              <a:buNone/>
            </a:pPr>
            <a:endParaRPr lang="en-US" smtClean="0"/>
          </a:p>
          <a:p>
            <a:pPr lvl="1">
              <a:buFont typeface="Wingdings" pitchFamily="2" charset="2"/>
              <a:buNone/>
            </a:pPr>
            <a:r>
              <a:rPr lang="en-US" b="1" smtClean="0"/>
              <a:t>    </a:t>
            </a:r>
          </a:p>
          <a:p>
            <a:pPr lvl="1">
              <a:buFont typeface="Wingdings" pitchFamily="2" charset="2"/>
              <a:buNone/>
            </a:pPr>
            <a:r>
              <a:rPr lang="en-US" b="1" smtClean="0"/>
              <a:t>         </a:t>
            </a:r>
          </a:p>
          <a:p>
            <a:pPr lvl="1">
              <a:buFont typeface="Wingdings" pitchFamily="2" charset="2"/>
              <a:buNone/>
            </a:pPr>
            <a:endParaRPr lang="en-US" smtClean="0"/>
          </a:p>
        </p:txBody>
      </p:sp>
      <p:sp>
        <p:nvSpPr>
          <p:cNvPr id="5" name="Rectangle 3"/>
          <p:cNvSpPr txBox="1">
            <a:spLocks noChangeArrowheads="1"/>
          </p:cNvSpPr>
          <p:nvPr/>
        </p:nvSpPr>
        <p:spPr bwMode="auto">
          <a:xfrm>
            <a:off x="228600" y="2362200"/>
            <a:ext cx="8305800" cy="3763963"/>
          </a:xfrm>
          <a:prstGeom prst="rect">
            <a:avLst/>
          </a:prstGeom>
          <a:noFill/>
          <a:ln w="9525">
            <a:noFill/>
            <a:miter lim="800000"/>
            <a:headEnd/>
            <a:tailEnd/>
          </a:ln>
        </p:spPr>
        <p:txBody>
          <a:bodyPr/>
          <a:lstStyle/>
          <a:p>
            <a:pPr marL="669925" lvl="1" indent="-325438" eaLnBrk="0" hangingPunct="0">
              <a:spcBef>
                <a:spcPct val="20000"/>
              </a:spcBef>
              <a:buClr>
                <a:schemeClr val="accent2"/>
              </a:buClr>
              <a:buSzPct val="60000"/>
              <a:defRPr/>
            </a:pPr>
            <a:r>
              <a:rPr lang="da-DK" sz="2800" kern="0" dirty="0">
                <a:latin typeface="+mn-lt"/>
              </a:rPr>
              <a:t>Flux through surface </a:t>
            </a:r>
            <a:r>
              <a:rPr lang="da-DK" sz="2800" kern="0" dirty="0" smtClean="0">
                <a:latin typeface="+mn-lt"/>
              </a:rPr>
              <a:t>to(from) </a:t>
            </a:r>
            <a:r>
              <a:rPr lang="da-DK" sz="2800" kern="0" dirty="0">
                <a:latin typeface="+mn-lt"/>
              </a:rPr>
              <a:t>external phase equals flux through surface </a:t>
            </a:r>
            <a:r>
              <a:rPr lang="da-DK" sz="2800" kern="0" dirty="0" smtClean="0">
                <a:latin typeface="+mn-lt"/>
              </a:rPr>
              <a:t>from(to) the </a:t>
            </a:r>
            <a:r>
              <a:rPr lang="da-DK" sz="2800" kern="0" dirty="0">
                <a:latin typeface="+mn-lt"/>
              </a:rPr>
              <a:t>bulk. </a:t>
            </a:r>
          </a:p>
          <a:p>
            <a:pPr marL="669925" lvl="1" indent="-325438" eaLnBrk="0" hangingPunct="0">
              <a:spcBef>
                <a:spcPct val="20000"/>
              </a:spcBef>
              <a:buClr>
                <a:schemeClr val="accent2"/>
              </a:buClr>
              <a:buSzPct val="60000"/>
              <a:defRPr/>
            </a:pPr>
            <a:r>
              <a:rPr lang="da-DK" sz="2800" kern="0" dirty="0">
                <a:latin typeface="+mn-lt"/>
              </a:rPr>
              <a:t>External Flux to/from surface, F</a:t>
            </a:r>
            <a:r>
              <a:rPr lang="en-US" sz="2800" b="1" kern="0" baseline="-25000" dirty="0"/>
              <a:t>s</a:t>
            </a:r>
            <a:r>
              <a:rPr lang="en-US" sz="2800" b="1" kern="0" dirty="0"/>
              <a:t>, </a:t>
            </a:r>
            <a:r>
              <a:rPr lang="en-US" sz="2800" kern="0" dirty="0"/>
              <a:t>equals mass transfer coefficient, h, (cm/s) times concentration difference, g/cm</a:t>
            </a:r>
            <a:r>
              <a:rPr lang="en-US" sz="2800" baseline="50000" dirty="0"/>
              <a:t>3</a:t>
            </a:r>
            <a:r>
              <a:rPr lang="en-US" sz="2800" kern="0" dirty="0"/>
              <a:t> giving g/cm</a:t>
            </a:r>
            <a:r>
              <a:rPr lang="en-US" sz="2800" baseline="50000" dirty="0"/>
              <a:t>2</a:t>
            </a:r>
            <a:r>
              <a:rPr lang="en-US" sz="2800" kern="0" dirty="0"/>
              <a:t>s</a:t>
            </a:r>
          </a:p>
          <a:p>
            <a:pPr marL="669925" lvl="1" indent="-325438" eaLnBrk="0" hangingPunct="0">
              <a:spcBef>
                <a:spcPct val="20000"/>
              </a:spcBef>
              <a:buClr>
                <a:schemeClr val="accent2"/>
              </a:buClr>
              <a:buSzPct val="60000"/>
              <a:defRPr/>
            </a:pPr>
            <a:r>
              <a:rPr lang="en-US" sz="2800" kern="0" dirty="0">
                <a:latin typeface="+mn-lt"/>
              </a:rPr>
              <a:t>Flux to/from bulk equals diffusion coefficient (</a:t>
            </a:r>
            <a:r>
              <a:rPr lang="en-US" sz="2800" kern="0" dirty="0"/>
              <a:t>cm</a:t>
            </a:r>
            <a:r>
              <a:rPr lang="en-US" sz="2800" baseline="50000" dirty="0"/>
              <a:t>2</a:t>
            </a:r>
            <a:r>
              <a:rPr lang="en-US" sz="2800" kern="0" dirty="0">
                <a:latin typeface="+mn-lt"/>
              </a:rPr>
              <a:t>/s) times concentration gradient (g/cm</a:t>
            </a:r>
            <a:r>
              <a:rPr lang="en-US" sz="2800" baseline="50000" dirty="0"/>
              <a:t>3</a:t>
            </a:r>
            <a:r>
              <a:rPr lang="en-US" sz="2800" kern="0" dirty="0">
                <a:latin typeface="+mn-lt"/>
              </a:rPr>
              <a:t>cm)</a:t>
            </a:r>
          </a:p>
          <a:p>
            <a:pPr marL="669925" lvl="1" indent="-325438" eaLnBrk="0" hangingPunct="0">
              <a:spcBef>
                <a:spcPct val="20000"/>
              </a:spcBef>
              <a:buClr>
                <a:schemeClr val="accent2"/>
              </a:buClr>
              <a:buSzPct val="60000"/>
              <a:defRPr/>
            </a:pPr>
            <a:r>
              <a:rPr lang="en-US" sz="2800" kern="0" dirty="0">
                <a:latin typeface="+mn-lt"/>
              </a:rPr>
              <a:t>h can be found from</a:t>
            </a:r>
            <a:r>
              <a:rPr lang="en-US" sz="2800" dirty="0"/>
              <a:t> h = F</a:t>
            </a:r>
            <a:r>
              <a:rPr lang="en-US" sz="2800" baseline="-25000" dirty="0"/>
              <a:t>s </a:t>
            </a:r>
            <a:r>
              <a:rPr lang="en-US" sz="2800" dirty="0"/>
              <a:t>/(</a:t>
            </a:r>
            <a:r>
              <a:rPr lang="en-US" sz="2800" dirty="0" err="1"/>
              <a:t>C</a:t>
            </a:r>
            <a:r>
              <a:rPr lang="en-US" sz="2800" baseline="30000" dirty="0" err="1"/>
              <a:t>eq</a:t>
            </a:r>
            <a:r>
              <a:rPr lang="en-US" sz="2800" dirty="0"/>
              <a:t> – C</a:t>
            </a:r>
            <a:r>
              <a:rPr lang="en-US" sz="2800" baseline="-25000" dirty="0"/>
              <a:t>s</a:t>
            </a:r>
            <a:r>
              <a:rPr lang="en-US" sz="2800" dirty="0"/>
              <a:t>) @ t = 0</a:t>
            </a:r>
            <a:endParaRPr lang="da-DK" sz="2800" kern="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Edge</Template>
  <TotalTime>3675</TotalTime>
  <Words>1523</Words>
  <Application>Microsoft Office PowerPoint</Application>
  <PresentationFormat>On-screen Show (4:3)</PresentationFormat>
  <Paragraphs>258</Paragraphs>
  <Slides>48</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Edge</vt:lpstr>
      <vt:lpstr>Equation</vt:lpstr>
      <vt:lpstr>Worksheet</vt:lpstr>
      <vt:lpstr>Nordic Polymer Days 2013  Truly Nordic</vt:lpstr>
      <vt:lpstr>UNDERSTANDING ABSORPTION IN POLYMERS: KEY TO IMPROVING BARRIER PROPERTIES NORDIC POLYMER DAYS 2013 HELSINKI Charles M. Hansen, Actively Retired </vt:lpstr>
      <vt:lpstr>The Message is: The Diffusion Equation is Valid </vt:lpstr>
      <vt:lpstr>OUTLINE </vt:lpstr>
      <vt:lpstr>FICK’S FIRST AND SECOND LAWS</vt:lpstr>
      <vt:lpstr>DIMENSIONLESS VARIABLES</vt:lpstr>
      <vt:lpstr>MEASURING DIFFUSION COEFFICIENTS</vt:lpstr>
      <vt:lpstr>CORRECTIONS FOR CONCENTRATION DEPENDENCE ALONE  Note huge corrections for desorption </vt:lpstr>
      <vt:lpstr>SURFACE CONDITION  Fs = h(Ceq – Cs) = -DsCs/x    </vt:lpstr>
      <vt:lpstr>CORRECTIONS FOR SURFACE RESISTANCE FOR D0 = CONST. B = hL/D0 = Rd/Rs</vt:lpstr>
      <vt:lpstr>EXPONENTIAL DIFFUSION COEFFICIENTS FOR CHLOROBENZENE IN POLY(VINYL ACETATE)</vt:lpstr>
      <vt:lpstr>D(c) FOR CHLOROBENZENE IN PVAc FOR ALL CONCENTRATIONS (HANSEN, 1967)</vt:lpstr>
      <vt:lpstr>DRYING OF A LACQUER FILM (Hansen, 1963, 1967, 1968)</vt:lpstr>
      <vt:lpstr>RELATIVE SOLVENT RETENTION (HANSEN, 1967)  MOLECULAR SIZE AND SHAPE</vt:lpstr>
      <vt:lpstr>DESORPTION AND ABSORPTION GIVE SAME D(c) WITH CORRECTION (HANSEN 1967, 2007)</vt:lpstr>
      <vt:lpstr>ABSORPTION WITH CORRECTIONS  (Fa) REQUIRED FOR D(c) AND FB FOR Rs</vt:lpstr>
      <vt:lpstr>Data: Hasimi et al. Eur.Polym.J. 2008;44:4098-4107          ABSORPTION OF WATER VAPOR INTO PVAlc FROM BONE DRY TO 0.748 VOLUME FRACTION</vt:lpstr>
      <vt:lpstr>POTENTIALLY SIGNIFICANT SURFACE EFFECTS IN  VAPOR ABSORPTION </vt:lpstr>
      <vt:lpstr> SURFACE RESISTANCE  FOR LIQUID CONTACT COC POLYMER TOPAS® 6013 TICONA                     (NIELSEN, HANSEN 2005)</vt:lpstr>
      <vt:lpstr>S-SHAPED CURVES CAUSED BY SURFACE RESISTANCE (NIELSEN, HANSEN 2005)</vt:lpstr>
      <vt:lpstr>Apparent h and Equilibrium Uptake for COC Topas® 6013 on Liquid Contact</vt:lpstr>
      <vt:lpstr>Surface Mass Transfer COC (Topas® 6013) Depends On Equilibrium Absorption. Equilibrium Absorption depends on ΔHSP</vt:lpstr>
      <vt:lpstr>MAJOR REFERENCES EXPLAINING “ANOMALIES” USING DIFFUSION EQUATION</vt:lpstr>
      <vt:lpstr>Thomas and Windle Case II Example Methanol/PMMA with Iodine Tracer</vt:lpstr>
      <vt:lpstr>Thomas and Windle Case II Example Windle, “Case II Sorption” in Comyn, Polymer Permeability  (1985)</vt:lpstr>
      <vt:lpstr>THOMAS AND WINDLE EXPERIMENT 6.3 HOURS </vt:lpstr>
      <vt:lpstr>THOMAS AND WINDLE EXPERIMENT 11.3 HOURS </vt:lpstr>
      <vt:lpstr>THOMAS AND WINDLE EXPERIMENT 19.3 HOURS </vt:lpstr>
      <vt:lpstr>Methanol/PMMA Absorption at 30ºC Calculated Concentration Gradients Flat at 13 hours </vt:lpstr>
      <vt:lpstr>Effect of Molecular Properties on D0  Compare Methanol with Iodine</vt:lpstr>
      <vt:lpstr>Super Case II: n-Hexane/Polystyrene Hopfenberg and Coworkers</vt:lpstr>
      <vt:lpstr>Hopfenberg and Coworkers Super Case II   Correctly Modeled Absorption, D0, and h. </vt:lpstr>
      <vt:lpstr>HANSEN IS “EXTRANEOUS”: PETROPOULOS et.al </vt:lpstr>
      <vt:lpstr>Hansen cannot explain these data! Next two slides do explain these data for liquid dichloromethane absorption into stretched, confined Cellulose Acetate </vt:lpstr>
      <vt:lpstr>CALCULATED ABSORPTION CURVE AND GRADIENTS MATCH EXPERIMENTAL DATA FOR ABSORPTION PERPENDICULAR TO STRETCH DIRECTION: METHYLENE CHLORIDE IN CELLULOSE ACETATE. </vt:lpstr>
      <vt:lpstr>CALCULATED ABSORPTION CURVE  IS PERFECT, FRONT NOT A SHARP STEP, BUT CLOSE TO EXPERIMENTAL. METHYLENE CHLORIDE IN STRETCH DIRECTION.  ARE INITIAL CONDITIONS MAINTAINED? CHANNELS?</vt:lpstr>
      <vt:lpstr>POTENTIALLY SIGNIFICANT SURFACE EFFECTS IN  (LIQUID) ABSORPTION </vt:lpstr>
      <vt:lpstr>CONCLUSION:  STRESS RELAXATION NEED NOT BE INVOKED.</vt:lpstr>
      <vt:lpstr>SUMMARY</vt:lpstr>
      <vt:lpstr> </vt:lpstr>
      <vt:lpstr>PERMEATION WITH SURFACE AND/OR EXTERNAL RESISTANCES</vt:lpstr>
      <vt:lpstr>TRUE PERMEATION COEFFICIENT (P∞)  BY EXTRAPOLATION (ACRYLIC FILMS)</vt:lpstr>
      <vt:lpstr>DIFFUSION SIDE EFFECTS</vt:lpstr>
      <vt:lpstr>CASE II ABSORPTION WITH LINEAR UPTAKE WITH LINEAR TIME. THE SURFACE CONCENTRATION INCREASES SLOWLY</vt:lpstr>
      <vt:lpstr>SUPER CASE II WITH SLOWLY INCREASING RATE OF ABSORPTION WITH TIME. CONCENTRATION GRADIENTS SHOW A FRONT.</vt:lpstr>
      <vt:lpstr>WHOLE EQUALS SUM OF PARTS E = COHESION ENERGY = ΔEvap</vt:lpstr>
      <vt:lpstr>KEY EQUATIONS</vt:lpstr>
      <vt:lpstr>FREE ENERGY CHANGE, G, DETERMINES SOLUBILITY OR NOT</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Relative Solvent Retention</dc:title>
  <dc:creator>----</dc:creator>
  <cp:lastModifiedBy>Charles Hansen</cp:lastModifiedBy>
  <cp:revision>222</cp:revision>
  <dcterms:created xsi:type="dcterms:W3CDTF">2007-02-04T08:04:28Z</dcterms:created>
  <dcterms:modified xsi:type="dcterms:W3CDTF">2013-05-22T18:49:13Z</dcterms:modified>
</cp:coreProperties>
</file>